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8" r:id="rId2"/>
    <p:sldId id="262" r:id="rId3"/>
    <p:sldId id="332" r:id="rId4"/>
    <p:sldId id="293" r:id="rId5"/>
    <p:sldId id="280" r:id="rId6"/>
    <p:sldId id="294" r:id="rId7"/>
    <p:sldId id="263" r:id="rId8"/>
    <p:sldId id="284" r:id="rId9"/>
    <p:sldId id="282" r:id="rId10"/>
    <p:sldId id="341" r:id="rId11"/>
    <p:sldId id="350" r:id="rId12"/>
    <p:sldId id="316" r:id="rId13"/>
    <p:sldId id="318" r:id="rId14"/>
    <p:sldId id="319" r:id="rId15"/>
    <p:sldId id="321" r:id="rId16"/>
    <p:sldId id="355" r:id="rId17"/>
    <p:sldId id="356" r:id="rId18"/>
    <p:sldId id="357" r:id="rId19"/>
    <p:sldId id="343" r:id="rId20"/>
    <p:sldId id="353" r:id="rId21"/>
    <p:sldId id="345" r:id="rId22"/>
    <p:sldId id="327" r:id="rId23"/>
    <p:sldId id="328" r:id="rId24"/>
    <p:sldId id="347" r:id="rId25"/>
    <p:sldId id="336" r:id="rId26"/>
    <p:sldId id="349" r:id="rId27"/>
    <p:sldId id="358" r:id="rId28"/>
    <p:sldId id="330" r:id="rId29"/>
    <p:sldId id="331" r:id="rId30"/>
    <p:sldId id="269" r:id="rId31"/>
    <p:sldId id="310" r:id="rId32"/>
    <p:sldId id="312" r:id="rId33"/>
    <p:sldId id="311" r:id="rId34"/>
    <p:sldId id="289" r:id="rId35"/>
    <p:sldId id="302" r:id="rId36"/>
    <p:sldId id="352" r:id="rId37"/>
    <p:sldId id="351" r:id="rId38"/>
    <p:sldId id="354" r:id="rId39"/>
    <p:sldId id="275" r:id="rId40"/>
    <p:sldId id="35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FD96"/>
    <a:srgbClr val="98FA79"/>
    <a:srgbClr val="FAF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2815-9DA7-40BE-8BE1-D4AE21256C5E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D40E-8667-4F3A-B27A-9A0B67358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6D40E-8667-4F3A-B27A-9A0B67358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4"/>
            <a:ext cx="9144000" cy="685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A5AA72-2C25-5C49-B9DD-D2592111A8B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143D8-8C9A-5D4E-B758-757B5620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A5AA72-2C25-5C49-B9DD-D2592111A8BB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143D8-8C9A-5D4E-B758-757B5620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4"/>
            <a:ext cx="9144000" cy="68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titl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 titlu</a:t>
            </a:r>
          </a:p>
        </p:txBody>
      </p:sp>
      <p:sp>
        <p:nvSpPr>
          <p:cNvPr id="21" name="Nivel corp unu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Nivel corp unu</a:t>
            </a:r>
          </a:p>
          <a:p>
            <a:pPr lvl="1"/>
            <a:r>
              <a:t>Nivel corp doi</a:t>
            </a:r>
          </a:p>
          <a:p>
            <a:pPr lvl="2"/>
            <a:r>
              <a:t>Nivel corp trei</a:t>
            </a:r>
          </a:p>
          <a:p>
            <a:pPr lvl="3"/>
            <a:r>
              <a:t>Nivel corp patru</a:t>
            </a:r>
          </a:p>
          <a:p>
            <a:pPr lvl="4"/>
            <a:r>
              <a:t>Nivel corp cinci</a:t>
            </a:r>
          </a:p>
        </p:txBody>
      </p:sp>
      <p:sp>
        <p:nvSpPr>
          <p:cNvPr id="22" name="Număr diapozitiv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7772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4"/>
            <a:ext cx="9144000" cy="685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4"/>
            <a:ext cx="9144000" cy="685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0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4"/>
            <a:ext cx="9144000" cy="6856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913A9-564A-4419-925D-F9FF5827A7A9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AF6648-152A-4562-9BA8-C2396974C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WORK\Fii Bine cu Tine\FBT 2014\ppt\ppt-05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-2723" y="0"/>
            <a:ext cx="914672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vasile@istt.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 bwMode="auto">
          <a:xfrm>
            <a:off x="381000" y="457200"/>
            <a:ext cx="8763000" cy="6096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sz="2000" dirty="0" smtClean="0">
                <a:solidFill>
                  <a:srgbClr val="008000"/>
                </a:solidFill>
                <a:latin typeface="+mn-lt"/>
                <a:cs typeface="Book Antiqua"/>
              </a:rPr>
              <a:t/>
            </a:r>
            <a:br>
              <a:rPr lang="ro-RO" sz="2000" dirty="0" smtClean="0">
                <a:solidFill>
                  <a:srgbClr val="008000"/>
                </a:solidFill>
                <a:latin typeface="+mn-lt"/>
                <a:cs typeface="Book Antiqua"/>
              </a:rPr>
            </a:br>
            <a:r>
              <a:rPr lang="ro-RO" sz="2000" dirty="0">
                <a:solidFill>
                  <a:srgbClr val="008000"/>
                </a:solidFill>
                <a:latin typeface="+mn-lt"/>
                <a:cs typeface="Book Antiqua"/>
              </a:rPr>
              <a:t/>
            </a:r>
            <a:br>
              <a:rPr lang="ro-RO" sz="2000" dirty="0">
                <a:solidFill>
                  <a:srgbClr val="008000"/>
                </a:solidFill>
                <a:latin typeface="+mn-lt"/>
                <a:cs typeface="Book Antiqua"/>
              </a:rPr>
            </a:br>
            <a:r>
              <a:rPr lang="en-US" sz="2400" b="1" dirty="0" smtClean="0">
                <a:solidFill>
                  <a:srgbClr val="008000"/>
                </a:solidFill>
                <a:latin typeface="+mn-lt"/>
                <a:cs typeface="Book Antiqua"/>
              </a:rPr>
              <a:t>Trauma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și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impactul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acesteia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asupra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capacității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victimei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de a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declara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detaliat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complet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în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cadrul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+mn-lt"/>
                <a:cs typeface="Book Antiqua"/>
              </a:rPr>
              <a:t>procesului</a:t>
            </a:r>
            <a:r>
              <a:rPr lang="en-US" sz="2400" b="1" dirty="0">
                <a:solidFill>
                  <a:srgbClr val="008000"/>
                </a:solidFill>
                <a:latin typeface="+mn-lt"/>
                <a:cs typeface="Book Antiqua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+mn-lt"/>
                <a:cs typeface="Book Antiqua"/>
              </a:rPr>
              <a:t>penal</a:t>
            </a:r>
            <a:r>
              <a:rPr lang="ro-RO" sz="2400" b="1" dirty="0" smtClean="0">
                <a:solidFill>
                  <a:srgbClr val="008000"/>
                </a:solidFill>
                <a:latin typeface="+mn-lt"/>
                <a:cs typeface="Book Antiqua"/>
              </a:rPr>
              <a:t/>
            </a:r>
            <a:br>
              <a:rPr lang="ro-RO" sz="2400" b="1" dirty="0" smtClean="0">
                <a:solidFill>
                  <a:srgbClr val="008000"/>
                </a:solidFill>
                <a:latin typeface="+mn-lt"/>
                <a:cs typeface="Book Antiqua"/>
              </a:rPr>
            </a:br>
            <a:r>
              <a:rPr lang="ro-RO" sz="2000" b="1" dirty="0" smtClean="0">
                <a:latin typeface="+mn-lt"/>
                <a:cs typeface="Book Antiqua"/>
              </a:rPr>
              <a:t>Training </a:t>
            </a:r>
            <a:r>
              <a:rPr lang="ro-RO" sz="2000" dirty="0" smtClean="0">
                <a:latin typeface="+mn-lt"/>
                <a:cs typeface="Book Antiqua"/>
              </a:rPr>
              <a:t/>
            </a:r>
            <a:br>
              <a:rPr lang="ro-RO" sz="2000" dirty="0" smtClean="0">
                <a:latin typeface="+mn-lt"/>
                <a:cs typeface="Book Antiqua"/>
              </a:rPr>
            </a:br>
            <a:r>
              <a:rPr lang="ro-RO" sz="2000" b="1" dirty="0" smtClean="0">
                <a:latin typeface="+mn-lt"/>
                <a:cs typeface="Book Antiqua"/>
              </a:rPr>
              <a:t>20-21 Octombrie 2017</a:t>
            </a:r>
            <a:br>
              <a:rPr lang="ro-RO" sz="2000" b="1" dirty="0" smtClean="0">
                <a:latin typeface="+mn-lt"/>
                <a:cs typeface="Book Antiqua"/>
              </a:rPr>
            </a:br>
            <a:r>
              <a:rPr lang="ro-RO" sz="2000" b="1" dirty="0" smtClean="0">
                <a:latin typeface="+mn-lt"/>
                <a:cs typeface="Book Antiqua"/>
              </a:rPr>
              <a:t>Bucuresti, Romania</a:t>
            </a:r>
            <a:br>
              <a:rPr lang="ro-RO" sz="2000" b="1" dirty="0" smtClean="0">
                <a:latin typeface="+mn-lt"/>
                <a:cs typeface="Book Antiqua"/>
              </a:rPr>
            </a:br>
            <a:r>
              <a:rPr lang="ro-RO" sz="2000" dirty="0" smtClean="0">
                <a:latin typeface="+mn-lt"/>
                <a:cs typeface="Book Antiqua"/>
              </a:rPr>
              <a:t/>
            </a:r>
            <a:br>
              <a:rPr lang="ro-RO" sz="2000" dirty="0" smtClean="0">
                <a:latin typeface="+mn-lt"/>
                <a:cs typeface="Book Antiqua"/>
              </a:rPr>
            </a:br>
            <a:r>
              <a:rPr lang="ro-RO" sz="2000" b="1" dirty="0" smtClean="0">
                <a:latin typeface="+mn-lt"/>
                <a:cs typeface="Book Antiqua"/>
              </a:rPr>
              <a:t>Proiect </a:t>
            </a:r>
            <a:r>
              <a:rPr lang="ro-RO" sz="2000" dirty="0" smtClean="0">
                <a:latin typeface="+mn-lt"/>
                <a:cs typeface="Book Antiqua"/>
              </a:rPr>
              <a:t/>
            </a:r>
            <a:br>
              <a:rPr lang="ro-RO" sz="2000" dirty="0" smtClean="0">
                <a:latin typeface="+mn-lt"/>
                <a:cs typeface="Book Antiqua"/>
              </a:rPr>
            </a:br>
            <a:r>
              <a:rPr lang="en-US" sz="2000" b="1" dirty="0">
                <a:latin typeface="+mn-lt"/>
              </a:rPr>
              <a:t>STRENGTHENING LAWYERS LEGAL KNOWLEDGE AND COOPERATION WITH PROSECUTORS AND JUDGES, TO PROTECT VICTIMS OF HUMAN TRAFFICKING RIGHTS IN THE JUDICIAL PROCEEDINGS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JUST/2015/JTRA/AG/EJTR/8686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ro-RO" sz="2000" dirty="0" smtClean="0">
                <a:latin typeface="+mn-lt"/>
              </a:rPr>
              <a:t>Finanțat de Programul Justiție al Uniunii Europene</a:t>
            </a:r>
            <a:r>
              <a:rPr lang="en-US" sz="3200" dirty="0" smtClean="0">
                <a:solidFill>
                  <a:srgbClr val="008000"/>
                </a:solidFill>
                <a:latin typeface="Book Antiqua"/>
                <a:cs typeface="Book Antiqua"/>
              </a:rPr>
              <a:t> </a:t>
            </a:r>
            <a:endParaRPr lang="en-US" sz="3200" dirty="0">
              <a:solidFill>
                <a:srgbClr val="008000"/>
              </a:solidFill>
              <a:latin typeface="Book Antiqua"/>
              <a:cs typeface="Book Antiqua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5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err="1" smtClean="0">
                <a:solidFill>
                  <a:schemeClr val="tx1"/>
                </a:solidFill>
                <a:latin typeface="Book Antiqua" charset="0"/>
              </a:rPr>
              <a:t>Conf.univ</a:t>
            </a:r>
            <a:r>
              <a:rPr lang="en-US" sz="2400" i="1" dirty="0" smtClean="0">
                <a:solidFill>
                  <a:schemeClr val="tx1"/>
                </a:solidFill>
                <a:latin typeface="Book Antiqua" charset="0"/>
              </a:rPr>
              <a:t>.</a:t>
            </a:r>
            <a:r>
              <a:rPr lang="ro-RO" sz="2400" i="1" dirty="0" smtClean="0">
                <a:solidFill>
                  <a:schemeClr val="tx1"/>
                </a:solidFill>
                <a:latin typeface="Book Antiqua" charset="0"/>
              </a:rPr>
              <a:t> </a:t>
            </a:r>
            <a:r>
              <a:rPr lang="ro-RO" sz="2400" b="1" i="1" dirty="0" smtClean="0">
                <a:solidFill>
                  <a:schemeClr val="tx1"/>
                </a:solidFill>
                <a:latin typeface="Book Antiqua" charset="0"/>
              </a:rPr>
              <a:t>Diana Vasile</a:t>
            </a:r>
            <a:r>
              <a:rPr lang="ro-RO" sz="2400" i="1" dirty="0" smtClean="0">
                <a:solidFill>
                  <a:schemeClr val="tx1"/>
                </a:solidFill>
                <a:latin typeface="Book Antiqua" charset="0"/>
              </a:rPr>
              <a:t>, PhD, Psihoterapeut</a:t>
            </a:r>
            <a:r>
              <a:rPr lang="ro-RO" i="1" dirty="0" smtClean="0">
                <a:solidFill>
                  <a:schemeClr val="tx1"/>
                </a:solidFill>
                <a:latin typeface="Book Antiqua" charset="0"/>
              </a:rPr>
              <a:t>,</a:t>
            </a:r>
          </a:p>
          <a:p>
            <a:pPr eaLnBrk="1" hangingPunct="1">
              <a:defRPr/>
            </a:pPr>
            <a:r>
              <a:rPr lang="ro-RO" sz="1800" i="1" smtClean="0">
                <a:solidFill>
                  <a:schemeClr val="tx1"/>
                </a:solidFill>
                <a:latin typeface="Book Antiqua" charset="0"/>
              </a:rPr>
              <a:t>Președinte Institutul pentru Studiul și Tratamentul Traumei </a:t>
            </a:r>
            <a:endParaRPr lang="en-US" sz="18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defRPr/>
            </a:pPr>
            <a:r>
              <a:rPr lang="en-US" sz="1800" i="1" dirty="0">
                <a:solidFill>
                  <a:srgbClr val="000000"/>
                </a:solidFill>
                <a:latin typeface="Book Antiqua" charset="0"/>
                <a:hlinkClick r:id="rId3"/>
              </a:rPr>
              <a:t>d</a:t>
            </a:r>
            <a:r>
              <a:rPr lang="en-US" sz="1800" i="1" dirty="0" smtClean="0">
                <a:solidFill>
                  <a:srgbClr val="000000"/>
                </a:solidFill>
                <a:latin typeface="Book Antiqua" charset="0"/>
                <a:hlinkClick r:id="rId3"/>
              </a:rPr>
              <a:t>iana.vasile@istt.ro</a:t>
            </a:r>
            <a:r>
              <a:rPr lang="en-US" sz="1800" i="1" dirty="0" smtClean="0">
                <a:solidFill>
                  <a:srgbClr val="000000"/>
                </a:solidFill>
                <a:latin typeface="Book Antiqua" charset="0"/>
              </a:rPr>
              <a:t> </a:t>
            </a:r>
            <a:endParaRPr lang="en-US" sz="1800" i="1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191000"/>
            <a:ext cx="17049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o-RO" sz="3200" b="1" dirty="0" smtClean="0">
                <a:latin typeface="Book Antiqua" charset="0"/>
              </a:rPr>
              <a:t>Stres vs. traumă</a:t>
            </a:r>
            <a:endParaRPr lang="en-US" sz="3200" b="1" dirty="0">
              <a:latin typeface="Book Antiqua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Stres </a:t>
            </a:r>
            <a:r>
              <a:rPr lang="ro-RO" dirty="0">
                <a:solidFill>
                  <a:srgbClr val="33CC33"/>
                </a:solidFill>
                <a:latin typeface="Book Antiqua" charset="0"/>
              </a:rPr>
              <a:t>– </a:t>
            </a:r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tensiune, presiune, adaptare</a:t>
            </a:r>
            <a:endParaRPr lang="ro-RO" dirty="0">
              <a:solidFill>
                <a:srgbClr val="33CC33"/>
              </a:solidFill>
              <a:latin typeface="Book Antiqua" charset="0"/>
            </a:endParaRPr>
          </a:p>
          <a:p>
            <a:pPr marL="0" indent="0" algn="r">
              <a:buNone/>
            </a:pPr>
            <a:r>
              <a:rPr lang="ro-RO" dirty="0" smtClean="0">
                <a:latin typeface="Book Antiqua" charset="0"/>
              </a:rPr>
              <a:t>Noi putem regla stresul</a:t>
            </a:r>
          </a:p>
          <a:p>
            <a:pPr marL="0" indent="0">
              <a:buNone/>
            </a:pPr>
            <a:endParaRPr lang="ro-RO" dirty="0">
              <a:latin typeface="Book Antiqua" charset="0"/>
            </a:endParaRPr>
          </a:p>
          <a:p>
            <a:pPr marL="0" indent="0">
              <a:buNone/>
            </a:pPr>
            <a:endParaRPr lang="ro-RO" dirty="0">
              <a:latin typeface="Book Antiqua" charset="0"/>
            </a:endParaRP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Trauma </a:t>
            </a:r>
            <a:r>
              <a:rPr lang="ro-RO" dirty="0">
                <a:solidFill>
                  <a:srgbClr val="33CC33"/>
                </a:solidFill>
                <a:latin typeface="Book Antiqua" charset="0"/>
              </a:rPr>
              <a:t>– </a:t>
            </a:r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ruptură, durere</a:t>
            </a:r>
            <a:r>
              <a:rPr lang="en-US" dirty="0" smtClean="0">
                <a:solidFill>
                  <a:srgbClr val="33CC33"/>
                </a:solidFill>
                <a:latin typeface="Book Antiqua" charset="0"/>
              </a:rPr>
              <a:t>, </a:t>
            </a:r>
            <a:r>
              <a:rPr lang="en-US" dirty="0" err="1" smtClean="0">
                <a:solidFill>
                  <a:srgbClr val="33CC33"/>
                </a:solidFill>
                <a:latin typeface="Book Antiqua" charset="0"/>
              </a:rPr>
              <a:t>spiltare</a:t>
            </a:r>
            <a:r>
              <a:rPr lang="en-US" dirty="0" smtClean="0">
                <a:solidFill>
                  <a:srgbClr val="33CC33"/>
                </a:solidFill>
                <a:latin typeface="Book Antiqua" charset="0"/>
              </a:rPr>
              <a:t>, </a:t>
            </a:r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clivaj</a:t>
            </a:r>
            <a:endParaRPr lang="en-US" dirty="0" smtClean="0">
              <a:solidFill>
                <a:srgbClr val="33CC33"/>
              </a:solidFill>
              <a:latin typeface="Book Antiqua" charset="0"/>
            </a:endParaRPr>
          </a:p>
          <a:p>
            <a:pPr marL="0" indent="0" algn="r">
              <a:buNone/>
            </a:pPr>
            <a:r>
              <a:rPr lang="en-US" dirty="0" err="1" smtClean="0">
                <a:solidFill>
                  <a:srgbClr val="000000"/>
                </a:solidFill>
                <a:latin typeface="Book Antiqua" charset="0"/>
              </a:rPr>
              <a:t>Noi</a:t>
            </a:r>
            <a:r>
              <a:rPr lang="en-US" dirty="0" smtClean="0">
                <a:solidFill>
                  <a:srgbClr val="000000"/>
                </a:solidFill>
                <a:latin typeface="Book Antiqua" charset="0"/>
              </a:rPr>
              <a:t> nu </a:t>
            </a:r>
            <a:r>
              <a:rPr lang="en-US" dirty="0" err="1" smtClean="0">
                <a:solidFill>
                  <a:srgbClr val="000000"/>
                </a:solidFill>
                <a:latin typeface="Book Antiqua" charset="0"/>
              </a:rPr>
              <a:t>putem</a:t>
            </a:r>
            <a:r>
              <a:rPr lang="en-US" dirty="0" smtClean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ook Antiqua" charset="0"/>
              </a:rPr>
              <a:t>regla</a:t>
            </a:r>
            <a:r>
              <a:rPr lang="en-US" dirty="0" smtClean="0">
                <a:solidFill>
                  <a:srgbClr val="000000"/>
                </a:solidFill>
                <a:latin typeface="Book Antiqua" charset="0"/>
              </a:rPr>
              <a:t> trauma</a:t>
            </a:r>
            <a:endParaRPr lang="en-US" dirty="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14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ro-RO" sz="3200" b="1" dirty="0" smtClean="0">
                <a:latin typeface="Book Antiqua" charset="0"/>
              </a:rPr>
              <a:t>A declara complet și detaliat</a:t>
            </a:r>
            <a:br>
              <a:rPr lang="ro-RO" sz="3200" b="1" dirty="0" smtClean="0">
                <a:latin typeface="Book Antiqua" charset="0"/>
              </a:rPr>
            </a:br>
            <a:r>
              <a:rPr lang="ro-RO" sz="3200" b="1" dirty="0" smtClean="0">
                <a:latin typeface="Book Antiqua" charset="0"/>
              </a:rPr>
              <a:t>- ce este necesar -</a:t>
            </a:r>
            <a:endParaRPr lang="en-US" sz="3200" b="1" dirty="0">
              <a:latin typeface="Book Antiqua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știi ce să declari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dori să comunici ce știi </a:t>
            </a:r>
            <a:endParaRPr lang="mr-IN" dirty="0">
              <a:solidFill>
                <a:srgbClr val="33CC33"/>
              </a:solidFill>
              <a:latin typeface="Book Antiqua" charset="0"/>
            </a:endParaRPr>
          </a:p>
          <a:p>
            <a:r>
              <a:rPr lang="mr-IN" dirty="0" smtClean="0">
                <a:solidFill>
                  <a:srgbClr val="33CC33"/>
                </a:solidFill>
                <a:latin typeface="Book Antiqua" charset="0"/>
              </a:rPr>
              <a:t>A</a:t>
            </a:r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 înțelege scopul declarației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A-ți aduce aminte clar și detaliat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avea capacități verbale, de comunicare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avea capacități de înțelegere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gestiona stresul comunicării</a:t>
            </a:r>
          </a:p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A te simți în siguranță când declari</a:t>
            </a:r>
            <a:endParaRPr lang="ro-RO" dirty="0">
              <a:latin typeface="Book Antiqua" charset="0"/>
            </a:endParaRPr>
          </a:p>
          <a:p>
            <a:pPr marL="0" indent="0">
              <a:buNone/>
            </a:pPr>
            <a:endParaRPr lang="ro-RO" dirty="0">
              <a:latin typeface="Book Antiqu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1141" y="643249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269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563562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Trauma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457200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49530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804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 bwMode="auto">
          <a:xfrm>
            <a:off x="1143000" y="7938"/>
            <a:ext cx="8229600" cy="962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sz="3200">
                <a:solidFill>
                  <a:srgbClr val="33CC33"/>
                </a:solidFill>
                <a:latin typeface="Book Antiqua" charset="0"/>
              </a:rPr>
              <a:t>Trauma psihică</a:t>
            </a:r>
            <a:endParaRPr lang="en-US" sz="320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1066800"/>
            <a:ext cx="8229600" cy="5486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ro-RO" sz="2800">
                <a:solidFill>
                  <a:srgbClr val="FF6600"/>
                </a:solidFill>
                <a:latin typeface="Book Antiqua" charset="0"/>
              </a:rPr>
              <a:t>Experiența personală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latin typeface="Book Antiqua" charset="0"/>
              </a:rPr>
              <a:t>de splitare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latin typeface="Book Antiqua" charset="0"/>
              </a:rPr>
              <a:t>din pricina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solidFill>
                  <a:srgbClr val="3366FF"/>
                </a:solidFill>
                <a:latin typeface="Book Antiqua" charset="0"/>
              </a:rPr>
              <a:t>Factorilor situaționali amenințători </a:t>
            </a:r>
            <a:r>
              <a:rPr lang="ro-RO" sz="2800">
                <a:latin typeface="Book Antiqua" charset="0"/>
              </a:rPr>
              <a:t>care copleșesc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solidFill>
                  <a:srgbClr val="3366FF"/>
                </a:solidFill>
                <a:latin typeface="Book Antiqua" charset="0"/>
              </a:rPr>
              <a:t>Posibilitățile personale de auto-reglare, 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latin typeface="Book Antiqua" charset="0"/>
              </a:rPr>
              <a:t>Provocând sentimente profunde de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solidFill>
                  <a:srgbClr val="FF0000"/>
                </a:solidFill>
                <a:latin typeface="Book Antiqua" charset="0"/>
              </a:rPr>
              <a:t>Neputință, teamă, vulnerabilitate fără protecție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latin typeface="Book Antiqua" charset="0"/>
              </a:rPr>
              <a:t>care duce la</a:t>
            </a:r>
          </a:p>
          <a:p>
            <a:pPr marL="0" indent="0" algn="ctr">
              <a:buFont typeface="Arial" charset="0"/>
              <a:buNone/>
            </a:pPr>
            <a:r>
              <a:rPr lang="ro-RO" sz="2800">
                <a:solidFill>
                  <a:srgbClr val="660066"/>
                </a:solidFill>
                <a:latin typeface="Book Antiqua" charset="0"/>
              </a:rPr>
              <a:t>o deteriorare de lungă durată a vitalității, identității și capacităților de autoreglare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2872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8674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Cuvinte</a:t>
            </a:r>
            <a:r>
              <a:rPr lang="en-US" dirty="0" smtClean="0">
                <a:solidFill>
                  <a:srgbClr val="3366FF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cheie</a:t>
            </a:r>
            <a:endParaRPr lang="en-US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Individual,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unic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, personal</a:t>
            </a:r>
          </a:p>
          <a:p>
            <a:endParaRPr lang="en-US" sz="2800" dirty="0">
              <a:solidFill>
                <a:srgbClr val="FF0000"/>
              </a:solidFill>
              <a:latin typeface="Book Antiqua"/>
              <a:cs typeface="Book Antiqua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Splitare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fără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alegere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)</a:t>
            </a:r>
          </a:p>
          <a:p>
            <a:endParaRPr lang="en-US" sz="2800" dirty="0" smtClean="0">
              <a:solidFill>
                <a:srgbClr val="FF0000"/>
              </a:solidFill>
              <a:latin typeface="Book Antiqua"/>
              <a:cs typeface="Book Antiqua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Vitalitate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scăzută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endParaRPr lang="en-US" sz="2800" dirty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Resursele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există</a:t>
            </a:r>
            <a:endParaRPr lang="en-US" sz="2800" dirty="0" smtClean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endParaRPr lang="en-US" sz="2800" dirty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Neputință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frică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intensă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durere</a:t>
            </a:r>
            <a:endParaRPr lang="en-US" sz="2800" dirty="0" smtClean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endParaRPr lang="en-US" sz="2800" dirty="0">
              <a:solidFill>
                <a:srgbClr val="FF0000"/>
              </a:solidFill>
              <a:latin typeface="Book Antiqua"/>
              <a:cs typeface="Book Antiqua"/>
            </a:endParaRPr>
          </a:p>
          <a:p>
            <a:pPr algn="r"/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Identitate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modificată</a:t>
            </a:r>
            <a:r>
              <a:rPr lang="en-US" sz="2800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endParaRPr lang="en-US" sz="2800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78248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4612"/>
            <a:ext cx="60960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33CC33"/>
                </a:solidFill>
                <a:latin typeface="Book Antiqua" charset="0"/>
              </a:rPr>
              <a:t>Ce</a:t>
            </a:r>
            <a:r>
              <a:rPr lang="en-US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Book Antiqua" charset="0"/>
              </a:rPr>
              <a:t>este</a:t>
            </a:r>
            <a:r>
              <a:rPr lang="en-US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latin typeface="Book Antiqua" charset="0"/>
              </a:rPr>
              <a:t>diferit</a:t>
            </a:r>
            <a:r>
              <a:rPr lang="en-US" dirty="0" smtClean="0">
                <a:solidFill>
                  <a:srgbClr val="33CC33"/>
                </a:solidFill>
                <a:latin typeface="Book Antiqua" charset="0"/>
              </a:rPr>
              <a:t>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err="1">
                <a:latin typeface="Book Antiqua" charset="0"/>
              </a:rPr>
              <a:t>Î</a:t>
            </a:r>
            <a:r>
              <a:rPr lang="en-US" sz="2800" dirty="0" err="1" smtClean="0">
                <a:latin typeface="Book Antiqua" charset="0"/>
              </a:rPr>
              <a:t>n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stres</a:t>
            </a:r>
            <a:r>
              <a:rPr lang="en-US" sz="2800" dirty="0" smtClean="0">
                <a:latin typeface="Book Antiqua" charset="0"/>
              </a:rPr>
              <a:t>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>
              <a:buNone/>
            </a:pP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r>
              <a:rPr lang="en-US" dirty="0" smtClean="0">
                <a:latin typeface="Book Antiqua" charset="0"/>
              </a:rPr>
              <a:t>Cu </a:t>
            </a:r>
            <a:r>
              <a:rPr lang="en-US" dirty="0" err="1" smtClean="0">
                <a:latin typeface="Book Antiqua" charset="0"/>
              </a:rPr>
              <a:t>cât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faci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mai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mult</a:t>
            </a:r>
            <a:r>
              <a:rPr lang="en-US" dirty="0" smtClean="0">
                <a:latin typeface="Book Antiqua" charset="0"/>
              </a:rPr>
              <a:t>, </a:t>
            </a:r>
            <a:r>
              <a:rPr lang="en-US" dirty="0" err="1" smtClean="0">
                <a:latin typeface="Book Antiqua" charset="0"/>
              </a:rPr>
              <a:t>dacă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depui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mai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mult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efort</a:t>
            </a: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3366FF"/>
                </a:solidFill>
                <a:latin typeface="Book Antiqua" charset="0"/>
              </a:rPr>
              <a:t>Lucrurile</a:t>
            </a:r>
            <a:r>
              <a:rPr lang="en-US" dirty="0" smtClean="0">
                <a:solidFill>
                  <a:srgbClr val="3366FF"/>
                </a:solidFill>
                <a:latin typeface="Book Antiqua" charset="0"/>
              </a:rPr>
              <a:t> se </a:t>
            </a:r>
            <a:r>
              <a:rPr lang="en-US" dirty="0" err="1" smtClean="0">
                <a:solidFill>
                  <a:srgbClr val="3366FF"/>
                </a:solidFill>
                <a:latin typeface="Book Antiqua" charset="0"/>
              </a:rPr>
              <a:t>îmbunătățesc</a:t>
            </a:r>
            <a:endParaRPr lang="en-US" dirty="0">
              <a:solidFill>
                <a:srgbClr val="3366FF"/>
              </a:solidFill>
              <a:latin typeface="Book Antiqua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latin typeface="Book Antiqua" charset="0"/>
              </a:rPr>
              <a:t>În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traumă</a:t>
            </a:r>
            <a:r>
              <a:rPr lang="en-US" sz="2800" dirty="0" smtClean="0">
                <a:latin typeface="Book Antiqua" charset="0"/>
              </a:rPr>
              <a:t> 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>
              <a:buNone/>
            </a:pP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r>
              <a:rPr lang="en-US" dirty="0">
                <a:latin typeface="Book Antiqua" charset="0"/>
              </a:rPr>
              <a:t>Cu </a:t>
            </a:r>
            <a:r>
              <a:rPr lang="en-US" dirty="0" err="1">
                <a:latin typeface="Book Antiqua" charset="0"/>
              </a:rPr>
              <a:t>cât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faci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mai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mult</a:t>
            </a:r>
            <a:r>
              <a:rPr lang="en-US" dirty="0">
                <a:latin typeface="Book Antiqua" charset="0"/>
              </a:rPr>
              <a:t>, </a:t>
            </a:r>
            <a:r>
              <a:rPr lang="en-US" dirty="0" err="1">
                <a:latin typeface="Book Antiqua" charset="0"/>
              </a:rPr>
              <a:t>dacă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depui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mai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mult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efort</a:t>
            </a:r>
            <a:r>
              <a:rPr lang="en-US" dirty="0" smtClean="0">
                <a:latin typeface="Book Antiqua" charset="0"/>
              </a:rPr>
              <a:t>,</a:t>
            </a:r>
          </a:p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Book Antiqua" charset="0"/>
              </a:rPr>
              <a:t>Lucrurile</a:t>
            </a:r>
            <a:r>
              <a:rPr lang="en-US" dirty="0" smtClean="0">
                <a:solidFill>
                  <a:srgbClr val="FF0000"/>
                </a:solidFill>
                <a:latin typeface="Book Antiqua" charset="0"/>
              </a:rPr>
              <a:t> se </a:t>
            </a:r>
            <a:r>
              <a:rPr lang="en-US" dirty="0" err="1" smtClean="0">
                <a:solidFill>
                  <a:srgbClr val="FF0000"/>
                </a:solidFill>
                <a:latin typeface="Book Antiqua" charset="0"/>
              </a:rPr>
              <a:t>înrăutățesc</a:t>
            </a:r>
            <a:endParaRPr lang="en-US" dirty="0">
              <a:solidFill>
                <a:srgbClr val="FF0000"/>
              </a:solidFill>
              <a:latin typeface="Book Antiqua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140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19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33CC33"/>
                </a:solidFill>
                <a:latin typeface="Book Antiqua" charset="0"/>
              </a:rPr>
              <a:t>T</a:t>
            </a:r>
            <a:r>
              <a:rPr lang="x-none" sz="4000" dirty="0" smtClean="0">
                <a:solidFill>
                  <a:srgbClr val="33CC33"/>
                </a:solidFill>
                <a:latin typeface="Book Antiqua" charset="0"/>
              </a:rPr>
              <a:t>raumele relaționale </a:t>
            </a:r>
            <a:r>
              <a:rPr lang="en-US" sz="4000" dirty="0" smtClean="0">
                <a:solidFill>
                  <a:srgbClr val="33CC33"/>
                </a:solidFill>
                <a:latin typeface="Book Antiqua" charset="0"/>
              </a:rPr>
              <a:t>(1)</a:t>
            </a:r>
            <a:endParaRPr lang="en-US" sz="40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Traume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produse</a:t>
            </a:r>
            <a:r>
              <a:rPr lang="en-US" dirty="0" smtClean="0">
                <a:latin typeface="Book Antiqua" charset="0"/>
              </a:rPr>
              <a:t> de </a:t>
            </a:r>
            <a:r>
              <a:rPr lang="en-US" dirty="0" err="1" smtClean="0">
                <a:latin typeface="Book Antiqua" charset="0"/>
              </a:rPr>
              <a:t>oameni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oamenilor</a:t>
            </a:r>
            <a:endParaRPr lang="en-US" dirty="0">
              <a:latin typeface="Book Antiqua" charset="0"/>
            </a:endParaRPr>
          </a:p>
          <a:p>
            <a:pPr marL="0" indent="0">
              <a:buNone/>
            </a:pPr>
            <a:endParaRPr lang="ro-RO" dirty="0">
              <a:latin typeface="Book Antiqua" charset="0"/>
            </a:endParaRPr>
          </a:p>
          <a:p>
            <a:pPr marL="0" indent="0">
              <a:buNone/>
            </a:pPr>
            <a:r>
              <a:rPr lang="ro-RO" dirty="0" smtClean="0">
                <a:latin typeface="Book Antiqua" charset="0"/>
              </a:rPr>
              <a:t>Cu cât este mai semnificativă persoana care induce trauma, cu atât mai distructive pot fi consecințele</a:t>
            </a:r>
          </a:p>
          <a:p>
            <a:pPr marL="0" indent="0">
              <a:buNone/>
            </a:pP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Relațiile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durează</a:t>
            </a:r>
            <a:r>
              <a:rPr lang="en-US" dirty="0" smtClean="0">
                <a:latin typeface="Book Antiqua" charset="0"/>
              </a:rPr>
              <a:t> – </a:t>
            </a:r>
            <a:r>
              <a:rPr lang="en-US" dirty="0" err="1" smtClean="0">
                <a:latin typeface="Book Antiqua" charset="0"/>
              </a:rPr>
              <a:t>daca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sunt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traumatizante</a:t>
            </a:r>
            <a:r>
              <a:rPr lang="en-US" dirty="0" smtClean="0">
                <a:latin typeface="Book Antiqua" charset="0"/>
              </a:rPr>
              <a:t>, </a:t>
            </a:r>
            <a:r>
              <a:rPr lang="en-US" dirty="0" err="1" smtClean="0">
                <a:latin typeface="Book Antiqua" charset="0"/>
              </a:rPr>
              <a:t>ele</a:t>
            </a:r>
            <a:r>
              <a:rPr lang="en-US" dirty="0" smtClean="0">
                <a:latin typeface="Book Antiqua" charset="0"/>
              </a:rPr>
              <a:t> ne </a:t>
            </a:r>
            <a:r>
              <a:rPr lang="en-US" dirty="0" err="1" smtClean="0">
                <a:latin typeface="Book Antiqua" charset="0"/>
              </a:rPr>
              <a:t>distrug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sănătatea</a:t>
            </a: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Relațiile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timpurii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sunt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extrem</a:t>
            </a:r>
            <a:r>
              <a:rPr lang="en-US" dirty="0" smtClean="0">
                <a:latin typeface="Book Antiqua" charset="0"/>
              </a:rPr>
              <a:t> de </a:t>
            </a:r>
            <a:r>
              <a:rPr lang="en-US" dirty="0" err="1" smtClean="0">
                <a:latin typeface="Book Antiqua" charset="0"/>
              </a:rPr>
              <a:t>importante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pentru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sănătatea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mentală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și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fizică</a:t>
            </a:r>
            <a:endParaRPr lang="en-US" dirty="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175000" y="33867"/>
            <a:ext cx="5943600" cy="1143000"/>
          </a:xfrm>
        </p:spPr>
        <p:txBody>
          <a:bodyPr/>
          <a:lstStyle/>
          <a:p>
            <a:r>
              <a:rPr lang="en-US" sz="4000" dirty="0">
                <a:solidFill>
                  <a:srgbClr val="33CC33"/>
                </a:solidFill>
                <a:latin typeface="Book Antiqua" charset="0"/>
              </a:rPr>
              <a:t>T</a:t>
            </a:r>
            <a:r>
              <a:rPr lang="x-none" sz="4000" dirty="0">
                <a:solidFill>
                  <a:srgbClr val="33CC33"/>
                </a:solidFill>
                <a:latin typeface="Book Antiqua" charset="0"/>
              </a:rPr>
              <a:t>raumele relaționale </a:t>
            </a:r>
            <a:r>
              <a:rPr lang="en-US" sz="4000" dirty="0" smtClean="0">
                <a:solidFill>
                  <a:srgbClr val="33CC33"/>
                </a:solidFill>
                <a:latin typeface="Book Antiqua" charset="0"/>
              </a:rPr>
              <a:t>(2)</a:t>
            </a:r>
            <a:endParaRPr lang="en-US" sz="40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Implică</a:t>
            </a:r>
            <a:r>
              <a:rPr lang="en-US" dirty="0" smtClean="0">
                <a:latin typeface="Book Antiqua" charset="0"/>
              </a:rPr>
              <a:t> o </a:t>
            </a:r>
            <a:r>
              <a:rPr lang="en-US" dirty="0" err="1" smtClean="0">
                <a:latin typeface="Book Antiqua" charset="0"/>
              </a:rPr>
              <a:t>dinamică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victimă-agresor</a:t>
            </a:r>
            <a:r>
              <a:rPr lang="en-US" dirty="0" smtClean="0">
                <a:latin typeface="Book Antiqua" charset="0"/>
              </a:rPr>
              <a:t> (VPD)</a:t>
            </a:r>
          </a:p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Persoana</a:t>
            </a:r>
            <a:r>
              <a:rPr lang="en-US" dirty="0" smtClean="0">
                <a:latin typeface="Book Antiqua" charset="0"/>
              </a:rPr>
              <a:t> care </a:t>
            </a:r>
            <a:r>
              <a:rPr lang="en-US" dirty="0" err="1" smtClean="0">
                <a:latin typeface="Book Antiqua" charset="0"/>
              </a:rPr>
              <a:t>este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b="1" i="1" dirty="0" err="1" smtClean="0">
                <a:latin typeface="Book Antiqua" charset="0"/>
              </a:rPr>
              <a:t>victimă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simte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frică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intensă</a:t>
            </a:r>
            <a:r>
              <a:rPr lang="en-US" dirty="0" smtClean="0">
                <a:latin typeface="Book Antiqua" charset="0"/>
              </a:rPr>
              <a:t>, </a:t>
            </a:r>
            <a:r>
              <a:rPr lang="en-US" dirty="0" err="1" smtClean="0">
                <a:latin typeface="Book Antiqua" charset="0"/>
              </a:rPr>
              <a:t>neputință</a:t>
            </a:r>
            <a:r>
              <a:rPr lang="en-US" dirty="0" smtClean="0">
                <a:latin typeface="Book Antiqua" charset="0"/>
              </a:rPr>
              <a:t>, </a:t>
            </a:r>
            <a:r>
              <a:rPr lang="en-US" dirty="0" err="1" smtClean="0">
                <a:latin typeface="Book Antiqua" charset="0"/>
              </a:rPr>
              <a:t>expunere</a:t>
            </a:r>
            <a:r>
              <a:rPr lang="en-US" dirty="0" smtClean="0">
                <a:latin typeface="Book Antiqua" charset="0"/>
              </a:rPr>
              <a:t> – nu </a:t>
            </a:r>
            <a:r>
              <a:rPr lang="en-US" dirty="0" err="1" smtClean="0">
                <a:latin typeface="Book Antiqua" charset="0"/>
              </a:rPr>
              <a:t>poate</a:t>
            </a:r>
            <a:r>
              <a:rPr lang="en-US" dirty="0" smtClean="0">
                <a:latin typeface="Book Antiqua" charset="0"/>
              </a:rPr>
              <a:t> face </a:t>
            </a:r>
            <a:r>
              <a:rPr lang="en-US" dirty="0" err="1" smtClean="0">
                <a:latin typeface="Book Antiqua" charset="0"/>
              </a:rPr>
              <a:t>față</a:t>
            </a:r>
            <a:r>
              <a:rPr lang="en-US" dirty="0" smtClean="0">
                <a:latin typeface="Book Antiqua" charset="0"/>
              </a:rPr>
              <a:t>/</a:t>
            </a:r>
            <a:r>
              <a:rPr lang="en-US" dirty="0" err="1" smtClean="0">
                <a:latin typeface="Book Antiqua" charset="0"/>
              </a:rPr>
              <a:t>acționa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mult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sau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îii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este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foarte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dificil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să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plece</a:t>
            </a:r>
            <a:r>
              <a:rPr lang="en-US" dirty="0" smtClean="0">
                <a:latin typeface="Book Antiqua" charset="0"/>
              </a:rPr>
              <a:t> din </a:t>
            </a:r>
            <a:r>
              <a:rPr lang="en-US" dirty="0" err="1" smtClean="0">
                <a:latin typeface="Book Antiqua" charset="0"/>
              </a:rPr>
              <a:t>relație</a:t>
            </a:r>
            <a:endParaRPr lang="en-US" dirty="0" smtClean="0">
              <a:latin typeface="Book Antiqua" charset="0"/>
            </a:endParaRPr>
          </a:p>
          <a:p>
            <a:pPr marL="0" indent="0">
              <a:buNone/>
            </a:pPr>
            <a:endParaRPr lang="en-US" dirty="0">
              <a:latin typeface="Book Antiqua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Book Antiqua" charset="0"/>
              </a:rPr>
              <a:t>Persoana</a:t>
            </a:r>
            <a:r>
              <a:rPr lang="en-US" dirty="0" smtClean="0">
                <a:latin typeface="Book Antiqua" charset="0"/>
              </a:rPr>
              <a:t> care </a:t>
            </a:r>
            <a:r>
              <a:rPr lang="en-US" dirty="0" err="1" smtClean="0">
                <a:latin typeface="Book Antiqua" charset="0"/>
              </a:rPr>
              <a:t>este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b="1" i="1" dirty="0" err="1" smtClean="0">
                <a:latin typeface="Book Antiqua" charset="0"/>
              </a:rPr>
              <a:t>agresor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poate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sau</a:t>
            </a:r>
            <a:r>
              <a:rPr lang="en-US" dirty="0" smtClean="0">
                <a:latin typeface="Book Antiqua" charset="0"/>
              </a:rPr>
              <a:t> nu </a:t>
            </a:r>
            <a:r>
              <a:rPr lang="en-US" dirty="0" err="1" smtClean="0">
                <a:latin typeface="Book Antiqua" charset="0"/>
              </a:rPr>
              <a:t>să</a:t>
            </a:r>
            <a:r>
              <a:rPr lang="en-US" dirty="0" smtClean="0">
                <a:latin typeface="Book Antiqua" charset="0"/>
              </a:rPr>
              <a:t> fie </a:t>
            </a:r>
            <a:r>
              <a:rPr lang="en-US" i="1" dirty="0" err="1" smtClean="0">
                <a:latin typeface="Book Antiqua" charset="0"/>
              </a:rPr>
              <a:t>conștientă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smtClean="0">
                <a:latin typeface="Book Antiqua" charset="0"/>
              </a:rPr>
              <a:t>de </a:t>
            </a:r>
            <a:r>
              <a:rPr lang="en-US" dirty="0" err="1" smtClean="0">
                <a:latin typeface="Book Antiqua" charset="0"/>
              </a:rPr>
              <a:t>ce</a:t>
            </a:r>
            <a:r>
              <a:rPr lang="en-US" dirty="0" smtClean="0">
                <a:latin typeface="Book Antiqua" charset="0"/>
              </a:rPr>
              <a:t> face, o </a:t>
            </a:r>
            <a:r>
              <a:rPr lang="en-US" dirty="0" err="1" smtClean="0">
                <a:latin typeface="Book Antiqua" charset="0"/>
              </a:rPr>
              <a:t>poate</a:t>
            </a:r>
            <a:r>
              <a:rPr lang="en-US" dirty="0" smtClean="0">
                <a:latin typeface="Book Antiqua" charset="0"/>
              </a:rPr>
              <a:t> face </a:t>
            </a:r>
            <a:r>
              <a:rPr lang="en-US" i="1" dirty="0" err="1" smtClean="0">
                <a:latin typeface="Book Antiqua" charset="0"/>
              </a:rPr>
              <a:t>voluntar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sau</a:t>
            </a:r>
            <a:r>
              <a:rPr lang="en-US" dirty="0" smtClean="0">
                <a:latin typeface="Book Antiqua" charset="0"/>
              </a:rPr>
              <a:t> nu; </a:t>
            </a:r>
            <a:r>
              <a:rPr lang="en-US" dirty="0" err="1" smtClean="0">
                <a:latin typeface="Book Antiqua" charset="0"/>
              </a:rPr>
              <a:t>răul</a:t>
            </a:r>
            <a:r>
              <a:rPr lang="en-US" dirty="0" smtClean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poate</a:t>
            </a:r>
            <a:r>
              <a:rPr lang="en-US" dirty="0" smtClean="0">
                <a:latin typeface="Book Antiqua" charset="0"/>
              </a:rPr>
              <a:t> fi </a:t>
            </a:r>
            <a:r>
              <a:rPr lang="en-US" dirty="0" err="1" smtClean="0">
                <a:latin typeface="Book Antiqua" charset="0"/>
              </a:rPr>
              <a:t>făcut</a:t>
            </a:r>
            <a:r>
              <a:rPr lang="en-US" dirty="0" smtClean="0">
                <a:latin typeface="Book Antiqua" charset="0"/>
              </a:rPr>
              <a:t> direct </a:t>
            </a:r>
            <a:r>
              <a:rPr lang="en-US" dirty="0" err="1" smtClean="0">
                <a:latin typeface="Book Antiqua" charset="0"/>
              </a:rPr>
              <a:t>sau</a:t>
            </a:r>
            <a:r>
              <a:rPr lang="en-US" dirty="0" smtClean="0">
                <a:latin typeface="Book Antiqua" charset="0"/>
              </a:rPr>
              <a:t> indirect, </a:t>
            </a:r>
            <a:r>
              <a:rPr lang="en-US" i="1" dirty="0" err="1" smtClean="0">
                <a:latin typeface="Book Antiqua" charset="0"/>
              </a:rPr>
              <a:t>prin</a:t>
            </a:r>
            <a:r>
              <a:rPr lang="en-US" i="1" dirty="0" smtClean="0">
                <a:latin typeface="Book Antiqua" charset="0"/>
              </a:rPr>
              <a:t> a face </a:t>
            </a:r>
            <a:r>
              <a:rPr lang="en-US" i="1" dirty="0" err="1" smtClean="0">
                <a:latin typeface="Book Antiqua" charset="0"/>
              </a:rPr>
              <a:t>sau</a:t>
            </a:r>
            <a:r>
              <a:rPr lang="en-US" i="1" dirty="0" smtClean="0">
                <a:latin typeface="Book Antiqua" charset="0"/>
              </a:rPr>
              <a:t> a nu face </a:t>
            </a:r>
            <a:r>
              <a:rPr lang="en-US" i="1" dirty="0" err="1" smtClean="0">
                <a:latin typeface="Book Antiqua" charset="0"/>
              </a:rPr>
              <a:t>ceea</a:t>
            </a:r>
            <a:r>
              <a:rPr lang="en-US" i="1" dirty="0" smtClean="0">
                <a:latin typeface="Book Antiqua" charset="0"/>
              </a:rPr>
              <a:t> </a:t>
            </a:r>
            <a:r>
              <a:rPr lang="en-US" i="1" dirty="0" err="1" smtClean="0">
                <a:latin typeface="Book Antiqua" charset="0"/>
              </a:rPr>
              <a:t>ce</a:t>
            </a:r>
            <a:r>
              <a:rPr lang="en-US" i="1" dirty="0" smtClean="0">
                <a:latin typeface="Book Antiqua" charset="0"/>
              </a:rPr>
              <a:t> </a:t>
            </a:r>
            <a:r>
              <a:rPr lang="en-US" i="1" dirty="0" err="1" smtClean="0">
                <a:latin typeface="Book Antiqua" charset="0"/>
              </a:rPr>
              <a:t>cealaltă</a:t>
            </a:r>
            <a:r>
              <a:rPr lang="en-US" i="1" dirty="0" smtClean="0">
                <a:latin typeface="Book Antiqua" charset="0"/>
              </a:rPr>
              <a:t> </a:t>
            </a:r>
            <a:r>
              <a:rPr lang="en-US" i="1" dirty="0" err="1" smtClean="0">
                <a:latin typeface="Book Antiqua" charset="0"/>
              </a:rPr>
              <a:t>persoană</a:t>
            </a:r>
            <a:r>
              <a:rPr lang="en-US" i="1" dirty="0" smtClean="0">
                <a:latin typeface="Book Antiqua" charset="0"/>
              </a:rPr>
              <a:t> are </a:t>
            </a:r>
            <a:r>
              <a:rPr lang="en-US" i="1" dirty="0" err="1" smtClean="0">
                <a:latin typeface="Book Antiqua" charset="0"/>
              </a:rPr>
              <a:t>nevoie</a:t>
            </a:r>
            <a:r>
              <a:rPr lang="en-US" i="1" dirty="0" smtClean="0">
                <a:latin typeface="Book Antiqu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3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048000" y="152400"/>
            <a:ext cx="5791200" cy="1143000"/>
          </a:xfrm>
        </p:spPr>
        <p:txBody>
          <a:bodyPr/>
          <a:lstStyle/>
          <a:p>
            <a:r>
              <a:rPr lang="en-US" sz="4000" dirty="0">
                <a:solidFill>
                  <a:srgbClr val="33CC33"/>
                </a:solidFill>
                <a:latin typeface="Book Antiqua" charset="0"/>
              </a:rPr>
              <a:t>T</a:t>
            </a:r>
            <a:r>
              <a:rPr lang="x-none" sz="4000" dirty="0">
                <a:solidFill>
                  <a:srgbClr val="33CC33"/>
                </a:solidFill>
                <a:latin typeface="Book Antiqua" charset="0"/>
              </a:rPr>
              <a:t>raumele relaționale </a:t>
            </a:r>
            <a:r>
              <a:rPr lang="en-US" sz="4000" dirty="0" smtClean="0">
                <a:solidFill>
                  <a:srgbClr val="33CC33"/>
                </a:solidFill>
                <a:latin typeface="Book Antiqua" charset="0"/>
              </a:rPr>
              <a:t>(3)</a:t>
            </a:r>
            <a:endParaRPr lang="en-US" sz="40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Book Antiqua" charset="0"/>
              </a:rPr>
              <a:t>Agresorii</a:t>
            </a:r>
            <a:r>
              <a:rPr lang="en-US" sz="2800" dirty="0" smtClean="0">
                <a:latin typeface="Book Antiqua" charset="0"/>
              </a:rPr>
              <a:t> pot fi </a:t>
            </a:r>
            <a:r>
              <a:rPr lang="en-US" sz="2800" dirty="0" err="1" smtClean="0">
                <a:latin typeface="Book Antiqua" charset="0"/>
              </a:rPr>
              <a:t>părinți</a:t>
            </a:r>
            <a:r>
              <a:rPr lang="en-US" sz="2800" dirty="0" smtClean="0">
                <a:latin typeface="Book Antiqua" charset="0"/>
              </a:rPr>
              <a:t>, </a:t>
            </a:r>
            <a:r>
              <a:rPr lang="en-US" sz="2800" dirty="0" err="1" smtClean="0">
                <a:latin typeface="Book Antiqua" charset="0"/>
              </a:rPr>
              <a:t>parteneri</a:t>
            </a:r>
            <a:r>
              <a:rPr lang="en-US" sz="2800" dirty="0" smtClean="0">
                <a:latin typeface="Book Antiqua" charset="0"/>
              </a:rPr>
              <a:t>, rude </a:t>
            </a:r>
            <a:r>
              <a:rPr lang="en-US" sz="2800" dirty="0" err="1" smtClean="0">
                <a:latin typeface="Book Antiqua" charset="0"/>
              </a:rPr>
              <a:t>apropiate</a:t>
            </a:r>
            <a:r>
              <a:rPr lang="en-US" sz="2800" dirty="0" smtClean="0">
                <a:latin typeface="Book Antiqua" charset="0"/>
              </a:rPr>
              <a:t>, </a:t>
            </a:r>
            <a:r>
              <a:rPr lang="en-US" sz="2800" dirty="0" err="1" smtClean="0">
                <a:latin typeface="Book Antiqua" charset="0"/>
              </a:rPr>
              <a:t>prieteni</a:t>
            </a:r>
            <a:r>
              <a:rPr lang="en-US" sz="2800" dirty="0" smtClean="0">
                <a:latin typeface="Book Antiqua" charset="0"/>
              </a:rPr>
              <a:t>, cadre </a:t>
            </a:r>
            <a:r>
              <a:rPr lang="en-US" sz="2800" dirty="0" err="1" smtClean="0">
                <a:latin typeface="Book Antiqua" charset="0"/>
              </a:rPr>
              <a:t>medicale</a:t>
            </a:r>
            <a:r>
              <a:rPr lang="en-US" sz="2800" dirty="0" smtClean="0">
                <a:latin typeface="Book Antiqua" charset="0"/>
              </a:rPr>
              <a:t>, </a:t>
            </a:r>
            <a:r>
              <a:rPr lang="en-US" sz="2800" dirty="0" err="1" smtClean="0">
                <a:latin typeface="Book Antiqua" charset="0"/>
              </a:rPr>
              <a:t>profesori</a:t>
            </a:r>
            <a:r>
              <a:rPr lang="en-US" sz="2800" dirty="0" smtClean="0">
                <a:latin typeface="Book Antiqua" charset="0"/>
              </a:rPr>
              <a:t> , etc.</a:t>
            </a:r>
          </a:p>
          <a:p>
            <a:pPr marL="0" indent="0">
              <a:buNone/>
            </a:pPr>
            <a:endParaRPr lang="en-US" sz="2800" dirty="0">
              <a:latin typeface="Book Antiqua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Book Antiqua" charset="0"/>
              </a:rPr>
              <a:t>Dacă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victimele</a:t>
            </a:r>
            <a:r>
              <a:rPr lang="en-US" sz="2800" dirty="0" smtClean="0">
                <a:latin typeface="Book Antiqua" charset="0"/>
              </a:rPr>
              <a:t> s </a:t>
            </a:r>
            <a:r>
              <a:rPr lang="en-US" sz="2800" dirty="0" err="1" smtClean="0">
                <a:latin typeface="Book Antiqua" charset="0"/>
              </a:rPr>
              <a:t>unt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copii</a:t>
            </a:r>
            <a:r>
              <a:rPr lang="en-US" sz="2800" dirty="0" smtClean="0">
                <a:latin typeface="Book Antiqua" charset="0"/>
              </a:rPr>
              <a:t>– au </a:t>
            </a:r>
            <a:r>
              <a:rPr lang="en-US" sz="2800" dirty="0" err="1" smtClean="0">
                <a:latin typeface="Book Antiqua" charset="0"/>
              </a:rPr>
              <a:t>mai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puține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resurse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și</a:t>
            </a:r>
            <a:r>
              <a:rPr lang="en-US" sz="2800" dirty="0" smtClean="0">
                <a:latin typeface="Book Antiqua" charset="0"/>
              </a:rPr>
              <a:t> au </a:t>
            </a:r>
            <a:r>
              <a:rPr lang="en-US" sz="2800" dirty="0" err="1" smtClean="0">
                <a:latin typeface="Book Antiqua" charset="0"/>
              </a:rPr>
              <a:t>nevoie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profundă</a:t>
            </a:r>
            <a:r>
              <a:rPr lang="en-US" sz="2800" dirty="0" smtClean="0">
                <a:latin typeface="Book Antiqua" charset="0"/>
              </a:rPr>
              <a:t> de </a:t>
            </a:r>
            <a:r>
              <a:rPr lang="en-US" sz="2800" dirty="0" err="1" smtClean="0">
                <a:latin typeface="Book Antiqua" charset="0"/>
              </a:rPr>
              <a:t>părinți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și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persoane</a:t>
            </a:r>
            <a:r>
              <a:rPr lang="en-US" sz="2800" dirty="0" smtClean="0">
                <a:latin typeface="Book Antiqua" charset="0"/>
              </a:rPr>
              <a:t> de </a:t>
            </a:r>
            <a:r>
              <a:rPr lang="en-US" sz="2800" dirty="0" err="1" smtClean="0">
                <a:latin typeface="Book Antiqua" charset="0"/>
              </a:rPr>
              <a:t>îngrijire</a:t>
            </a:r>
            <a:endParaRPr lang="en-US" sz="2800" dirty="0" smtClean="0">
              <a:latin typeface="Book Antiqua" charset="0"/>
            </a:endParaRPr>
          </a:p>
          <a:p>
            <a:pPr marL="0" indent="0">
              <a:buNone/>
            </a:pPr>
            <a:endParaRPr lang="en-US" sz="2800" dirty="0" smtClean="0">
              <a:latin typeface="Book Antiqua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Book Antiqua" charset="0"/>
              </a:rPr>
              <a:t>Agresorii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sunt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iubiți</a:t>
            </a:r>
            <a:r>
              <a:rPr lang="en-US" sz="2800" dirty="0" smtClean="0">
                <a:latin typeface="Book Antiqua" charset="0"/>
              </a:rPr>
              <a:t>, </a:t>
            </a:r>
            <a:r>
              <a:rPr lang="en-US" sz="2800" dirty="0" err="1" smtClean="0">
                <a:latin typeface="Book Antiqua" charset="0"/>
              </a:rPr>
              <a:t>doriți</a:t>
            </a:r>
            <a:r>
              <a:rPr lang="en-US" sz="2800" dirty="0" smtClean="0">
                <a:latin typeface="Book Antiqua" charset="0"/>
              </a:rPr>
              <a:t>, </a:t>
            </a:r>
            <a:r>
              <a:rPr lang="en-US" sz="2800" dirty="0" err="1" smtClean="0">
                <a:latin typeface="Book Antiqua" charset="0"/>
              </a:rPr>
              <a:t>persoane</a:t>
            </a:r>
            <a:r>
              <a:rPr lang="en-US" sz="2800" dirty="0" smtClean="0">
                <a:latin typeface="Book Antiqua" charset="0"/>
              </a:rPr>
              <a:t> de care </a:t>
            </a:r>
            <a:r>
              <a:rPr lang="en-US" sz="2800" dirty="0" err="1" smtClean="0">
                <a:latin typeface="Book Antiqua" charset="0"/>
              </a:rPr>
              <a:t>cineva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poate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avea</a:t>
            </a:r>
            <a:r>
              <a:rPr lang="en-US" sz="2800" dirty="0" smtClean="0">
                <a:latin typeface="Book Antiqua" charset="0"/>
              </a:rPr>
              <a:t> </a:t>
            </a:r>
            <a:r>
              <a:rPr lang="en-US" sz="2800" dirty="0" err="1" smtClean="0">
                <a:latin typeface="Book Antiqua" charset="0"/>
              </a:rPr>
              <a:t>nevoie</a:t>
            </a:r>
            <a:r>
              <a:rPr lang="en-US" sz="2800" dirty="0">
                <a:latin typeface="Book Antiqua" charset="0"/>
              </a:rPr>
              <a:t> </a:t>
            </a:r>
            <a:r>
              <a:rPr lang="en-US" sz="2800" dirty="0" smtClean="0">
                <a:latin typeface="Book Antiqua" charset="0"/>
              </a:rPr>
              <a:t>(</a:t>
            </a:r>
            <a:r>
              <a:rPr lang="en-US" sz="2800" dirty="0" err="1" smtClean="0">
                <a:latin typeface="Book Antiqua" charset="0"/>
              </a:rPr>
              <a:t>depinde</a:t>
            </a:r>
            <a:r>
              <a:rPr lang="en-US" sz="2800" dirty="0" smtClean="0">
                <a:latin typeface="Book Antiqua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Book Antiqua" charset="0"/>
            </a:endParaRPr>
          </a:p>
          <a:p>
            <a:pPr marL="0" indent="0">
              <a:buNone/>
            </a:pPr>
            <a:r>
              <a:rPr lang="ro-RO" sz="2800" dirty="0">
                <a:latin typeface="Book Antiqua" charset="0"/>
              </a:rPr>
              <a:t>Persoana </a:t>
            </a:r>
            <a:r>
              <a:rPr lang="ro-RO" sz="2800" b="1" i="1" dirty="0">
                <a:latin typeface="Book Antiqua" charset="0"/>
              </a:rPr>
              <a:t>agresoare</a:t>
            </a:r>
            <a:r>
              <a:rPr lang="ro-RO" sz="2800" dirty="0">
                <a:latin typeface="Book Antiqua" charset="0"/>
              </a:rPr>
              <a:t> simte frica de a fi eliminat, neputința de a reface răul făcut, rușine, vină </a:t>
            </a:r>
          </a:p>
          <a:p>
            <a:pPr marL="0" indent="0">
              <a:buNone/>
            </a:pPr>
            <a:endParaRPr lang="en-US" sz="2400" dirty="0"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838200"/>
          </a:xfrm>
        </p:spPr>
        <p:txBody>
          <a:bodyPr/>
          <a:lstStyle/>
          <a:p>
            <a:r>
              <a:rPr lang="en-US" sz="4000" dirty="0">
                <a:solidFill>
                  <a:srgbClr val="33CC33"/>
                </a:solidFill>
                <a:latin typeface="Book Antiqua" charset="0"/>
              </a:rPr>
              <a:t>T</a:t>
            </a:r>
            <a:r>
              <a:rPr lang="x-none" sz="4000" dirty="0">
                <a:solidFill>
                  <a:srgbClr val="33CC33"/>
                </a:solidFill>
                <a:latin typeface="Book Antiqua" charset="0"/>
              </a:rPr>
              <a:t>rauma –</a:t>
            </a:r>
            <a:r>
              <a:rPr lang="en-US" sz="4000" dirty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Book Antiqua" charset="0"/>
              </a:rPr>
              <a:t>efectul</a:t>
            </a:r>
            <a:r>
              <a:rPr lang="en-US" sz="4000" dirty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sz="4000" dirty="0" err="1" smtClean="0">
                <a:solidFill>
                  <a:srgbClr val="33CC33"/>
                </a:solidFill>
                <a:latin typeface="Book Antiqua" charset="0"/>
              </a:rPr>
              <a:t>agresiunii</a:t>
            </a:r>
            <a:r>
              <a:rPr lang="en-US" sz="4000" dirty="0" smtClean="0">
                <a:solidFill>
                  <a:srgbClr val="33CC33"/>
                </a:solidFill>
                <a:latin typeface="Book Antiqua" charset="0"/>
              </a:rPr>
              <a:t> (2)</a:t>
            </a:r>
            <a:endParaRPr lang="en-US" sz="40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>
                <a:latin typeface="Book Antiqua" charset="0"/>
              </a:rPr>
              <a:t>Persoana care este </a:t>
            </a:r>
            <a:r>
              <a:rPr lang="ro-RO" b="1" i="1" dirty="0" smtClean="0">
                <a:latin typeface="Book Antiqua" charset="0"/>
              </a:rPr>
              <a:t>agresoare </a:t>
            </a:r>
            <a:r>
              <a:rPr lang="ro-RO" dirty="0" smtClean="0">
                <a:latin typeface="Book Antiqua" charset="0"/>
              </a:rPr>
              <a:t>poate fi </a:t>
            </a:r>
            <a:r>
              <a:rPr lang="ro-RO" i="1" dirty="0" smtClean="0">
                <a:latin typeface="Book Antiqua" charset="0"/>
              </a:rPr>
              <a:t>conștientă </a:t>
            </a:r>
            <a:r>
              <a:rPr lang="ro-RO" dirty="0" smtClean="0">
                <a:latin typeface="Book Antiqua" charset="0"/>
              </a:rPr>
              <a:t>sau nu de ceea ce face, poate să o facă </a:t>
            </a:r>
            <a:r>
              <a:rPr lang="ro-RO" i="1" dirty="0" smtClean="0">
                <a:latin typeface="Book Antiqua" charset="0"/>
              </a:rPr>
              <a:t>voluntar</a:t>
            </a:r>
            <a:r>
              <a:rPr lang="ro-RO" dirty="0" smtClean="0">
                <a:latin typeface="Book Antiqua" charset="0"/>
              </a:rPr>
              <a:t> sau nu, răul poate fi </a:t>
            </a:r>
            <a:r>
              <a:rPr lang="ro-RO" i="1" dirty="0" smtClean="0">
                <a:latin typeface="Book Antiqua" charset="0"/>
              </a:rPr>
              <a:t>direct</a:t>
            </a:r>
            <a:r>
              <a:rPr lang="ro-RO" dirty="0" smtClean="0">
                <a:latin typeface="Book Antiqua" charset="0"/>
              </a:rPr>
              <a:t> sau indirect, </a:t>
            </a:r>
            <a:r>
              <a:rPr lang="ro-RO" i="1" dirty="0" smtClean="0">
                <a:latin typeface="Book Antiqua" charset="0"/>
              </a:rPr>
              <a:t>prin a face ceva rău </a:t>
            </a:r>
            <a:r>
              <a:rPr lang="ro-RO" dirty="0" smtClean="0">
                <a:latin typeface="Book Antiqua" charset="0"/>
              </a:rPr>
              <a:t>sau a </a:t>
            </a:r>
            <a:r>
              <a:rPr lang="ro-RO" i="1" dirty="0" smtClean="0">
                <a:latin typeface="Book Antiqua" charset="0"/>
              </a:rPr>
              <a:t>nu face ceva ce cealaltă persoană are nevoie de la el/ea.</a:t>
            </a:r>
          </a:p>
          <a:p>
            <a:pPr marL="0" indent="0">
              <a:buNone/>
            </a:pPr>
            <a:endParaRPr lang="ro-RO" i="1" dirty="0">
              <a:latin typeface="Book Antiqua" charset="0"/>
            </a:endParaRPr>
          </a:p>
          <a:p>
            <a:pPr marL="0" indent="0">
              <a:buNone/>
            </a:pPr>
            <a:r>
              <a:rPr lang="ro-RO" dirty="0" smtClean="0">
                <a:latin typeface="Book Antiqua" charset="0"/>
              </a:rPr>
              <a:t>Persoana </a:t>
            </a:r>
            <a:r>
              <a:rPr lang="ro-RO" b="1" i="1" dirty="0" smtClean="0">
                <a:latin typeface="Book Antiqua" charset="0"/>
              </a:rPr>
              <a:t>agresoare</a:t>
            </a:r>
            <a:r>
              <a:rPr lang="ro-RO" dirty="0" smtClean="0">
                <a:latin typeface="Book Antiqua" charset="0"/>
              </a:rPr>
              <a:t> simte frica de a fi eliminat, neputința de a reface </a:t>
            </a:r>
            <a:r>
              <a:rPr lang="ro-RO" dirty="0">
                <a:latin typeface="Book Antiqua" charset="0"/>
              </a:rPr>
              <a:t>răul </a:t>
            </a:r>
            <a:r>
              <a:rPr lang="ro-RO" dirty="0" smtClean="0">
                <a:latin typeface="Book Antiqua" charset="0"/>
              </a:rPr>
              <a:t>făcut, rușine</a:t>
            </a:r>
            <a:r>
              <a:rPr lang="ro-RO" dirty="0">
                <a:latin typeface="Book Antiqua" charset="0"/>
              </a:rPr>
              <a:t>, </a:t>
            </a:r>
            <a:r>
              <a:rPr lang="ro-RO" dirty="0" smtClean="0">
                <a:latin typeface="Book Antiqua" charset="0"/>
              </a:rPr>
              <a:t>vină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019226" y="4563175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414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918"/>
            <a:ext cx="8229600" cy="1430882"/>
          </a:xfrm>
        </p:spPr>
        <p:txBody>
          <a:bodyPr/>
          <a:lstStyle/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Despre ce vorbim, </a:t>
            </a:r>
            <a:br>
              <a:rPr lang="ro-RO" dirty="0" smtClean="0">
                <a:solidFill>
                  <a:srgbClr val="33CC33"/>
                </a:solidFill>
                <a:latin typeface="Book Antiqua" charset="0"/>
              </a:rPr>
            </a:br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cu ce lucrăm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051309"/>
          </a:xfrm>
        </p:spPr>
        <p:txBody>
          <a:bodyPr>
            <a:normAutofit lnSpcReduction="10000"/>
          </a:bodyPr>
          <a:lstStyle/>
          <a:p>
            <a:r>
              <a:rPr lang="ro-RO" dirty="0" smtClean="0">
                <a:latin typeface="Book Antiqua"/>
                <a:cs typeface="Book Antiqua"/>
              </a:rPr>
              <a:t>Psihicul sănătos</a:t>
            </a:r>
          </a:p>
          <a:p>
            <a:r>
              <a:rPr lang="ro-RO" dirty="0" smtClean="0">
                <a:latin typeface="Book Antiqua"/>
                <a:cs typeface="Book Antiqua"/>
              </a:rPr>
              <a:t>Stres și trauma – diferențiere</a:t>
            </a:r>
          </a:p>
          <a:p>
            <a:r>
              <a:rPr lang="ro-RO" dirty="0" smtClean="0">
                <a:latin typeface="Book Antiqua"/>
                <a:cs typeface="Book Antiqua"/>
              </a:rPr>
              <a:t>Definirea traumei psihice</a:t>
            </a:r>
          </a:p>
          <a:p>
            <a:r>
              <a:rPr lang="ro-RO" dirty="0" smtClean="0">
                <a:latin typeface="Book Antiqua"/>
                <a:cs typeface="Book Antiqua"/>
              </a:rPr>
              <a:t>Reacții la traumatizare</a:t>
            </a:r>
          </a:p>
          <a:p>
            <a:r>
              <a:rPr lang="ro-RO" dirty="0" smtClean="0">
                <a:latin typeface="Book Antiqua"/>
                <a:cs typeface="Book Antiqua"/>
              </a:rPr>
              <a:t>Procesul traumatic </a:t>
            </a:r>
            <a:r>
              <a:rPr lang="mr-IN" dirty="0" smtClean="0">
                <a:latin typeface="Book Antiqua"/>
                <a:cs typeface="Book Antiqua"/>
              </a:rPr>
              <a:t>–</a:t>
            </a:r>
            <a:r>
              <a:rPr lang="ro-RO" dirty="0" smtClean="0">
                <a:latin typeface="Book Antiqua"/>
                <a:cs typeface="Book Antiqua"/>
              </a:rPr>
              <a:t> manifestări</a:t>
            </a:r>
          </a:p>
          <a:p>
            <a:r>
              <a:rPr lang="ro-RO" dirty="0">
                <a:latin typeface="Book Antiqua"/>
                <a:cs typeface="Book Antiqua"/>
              </a:rPr>
              <a:t>A declara complet și detaliat</a:t>
            </a:r>
          </a:p>
          <a:p>
            <a:r>
              <a:rPr lang="ro-RO" dirty="0" smtClean="0">
                <a:latin typeface="Book Antiqua" charset="0"/>
              </a:rPr>
              <a:t>Repere </a:t>
            </a:r>
            <a:r>
              <a:rPr lang="ro-RO" dirty="0">
                <a:latin typeface="Book Antiqua" charset="0"/>
              </a:rPr>
              <a:t>în procesul </a:t>
            </a:r>
            <a:r>
              <a:rPr lang="ro-RO" dirty="0" smtClean="0">
                <a:latin typeface="Book Antiqua" charset="0"/>
              </a:rPr>
              <a:t>de comunicare</a:t>
            </a:r>
            <a:endParaRPr lang="en-US" dirty="0">
              <a:latin typeface="Book Antiqua" charset="0"/>
            </a:endParaRPr>
          </a:p>
          <a:p>
            <a:endParaRPr lang="ro-RO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632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382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Traumatizarea</a:t>
            </a:r>
            <a:r>
              <a:rPr lang="en-US" dirty="0" smtClean="0">
                <a:latin typeface="Book Antiqua"/>
                <a:cs typeface="Book Antiqua"/>
              </a:rPr>
              <a:t> / </a:t>
            </a:r>
            <a:r>
              <a:rPr lang="en-US" dirty="0" err="1" smtClean="0">
                <a:latin typeface="Book Antiqua"/>
                <a:cs typeface="Book Antiqua"/>
              </a:rPr>
              <a:t>agresiunea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ro-RO" dirty="0" smtClean="0">
                <a:solidFill>
                  <a:srgbClr val="98FA79"/>
                </a:solidFill>
                <a:latin typeface="Book Antiqua"/>
                <a:cs typeface="Book Antiqua"/>
              </a:rPr>
              <a:t>Deschiderea</a:t>
            </a:r>
            <a:r>
              <a:rPr lang="ro-RO" dirty="0" smtClean="0">
                <a:latin typeface="Book Antiqua"/>
                <a:cs typeface="Book Antiqua"/>
              </a:rPr>
              <a:t>, curiozitatea - mai ales la </a:t>
            </a:r>
            <a:r>
              <a:rPr lang="ro-RO" b="1" dirty="0" smtClean="0">
                <a:solidFill>
                  <a:srgbClr val="660066"/>
                </a:solidFill>
                <a:latin typeface="Book Antiqua"/>
                <a:cs typeface="Book Antiqua"/>
              </a:rPr>
              <a:t>copii</a:t>
            </a:r>
            <a:r>
              <a:rPr lang="ro-RO" dirty="0" smtClean="0">
                <a:latin typeface="Book Antiqua"/>
                <a:cs typeface="Book Antiqua"/>
              </a:rPr>
              <a:t>..</a:t>
            </a:r>
            <a:endParaRPr lang="ro-RO" dirty="0">
              <a:latin typeface="Book Antiqua"/>
              <a:cs typeface="Book Antiqua"/>
            </a:endParaRPr>
          </a:p>
          <a:p>
            <a:r>
              <a:rPr lang="ro-RO" dirty="0" smtClean="0">
                <a:latin typeface="Book Antiqua"/>
                <a:cs typeface="Book Antiqua"/>
              </a:rPr>
              <a:t>Procesarea </a:t>
            </a:r>
            <a:r>
              <a:rPr lang="ro-RO" dirty="0" smtClean="0">
                <a:solidFill>
                  <a:srgbClr val="99FD96"/>
                </a:solidFill>
                <a:latin typeface="Book Antiqua"/>
                <a:cs typeface="Book Antiqua"/>
              </a:rPr>
              <a:t>informației</a:t>
            </a:r>
            <a:r>
              <a:rPr lang="ro-RO" dirty="0" smtClean="0">
                <a:latin typeface="Book Antiqua"/>
                <a:cs typeface="Book Antiqua"/>
              </a:rPr>
              <a:t> - </a:t>
            </a:r>
            <a:r>
              <a:rPr lang="ro-RO" b="1" dirty="0" smtClean="0">
                <a:solidFill>
                  <a:srgbClr val="660066"/>
                </a:solidFill>
                <a:latin typeface="Book Antiqua"/>
                <a:cs typeface="Book Antiqua"/>
              </a:rPr>
              <a:t>nepotrivită</a:t>
            </a:r>
            <a:endParaRPr lang="ro-RO" b="1" dirty="0">
              <a:solidFill>
                <a:srgbClr val="660066"/>
              </a:solidFill>
              <a:latin typeface="Book Antiqua"/>
              <a:cs typeface="Book Antiqua"/>
            </a:endParaRPr>
          </a:p>
          <a:p>
            <a:r>
              <a:rPr lang="ro-RO" dirty="0">
                <a:solidFill>
                  <a:srgbClr val="98FA79"/>
                </a:solidFill>
                <a:latin typeface="Book Antiqua"/>
                <a:cs typeface="Book Antiqua"/>
              </a:rPr>
              <a:t>Claritate</a:t>
            </a:r>
            <a:r>
              <a:rPr lang="ro-RO" dirty="0">
                <a:latin typeface="Book Antiqua"/>
                <a:cs typeface="Book Antiqua"/>
              </a:rPr>
              <a:t> – distingerea dintre lumea internă și cea externă, dintre realitatea subiectivă și cea </a:t>
            </a:r>
            <a:r>
              <a:rPr lang="ro-RO" dirty="0" smtClean="0">
                <a:latin typeface="Book Antiqua"/>
                <a:cs typeface="Book Antiqua"/>
              </a:rPr>
              <a:t>obiectivă - </a:t>
            </a:r>
            <a:r>
              <a:rPr lang="ro-RO" b="1" dirty="0" smtClean="0">
                <a:solidFill>
                  <a:srgbClr val="660066"/>
                </a:solidFill>
                <a:latin typeface="Book Antiqua"/>
                <a:cs typeface="Book Antiqua"/>
              </a:rPr>
              <a:t>confuzii</a:t>
            </a:r>
            <a:endParaRPr lang="ro-RO" b="1" dirty="0">
              <a:latin typeface="Book Antiqua"/>
              <a:cs typeface="Book Antiqua"/>
            </a:endParaRPr>
          </a:p>
          <a:p>
            <a:r>
              <a:rPr lang="ro-RO" dirty="0">
                <a:solidFill>
                  <a:srgbClr val="98FA79"/>
                </a:solidFill>
                <a:latin typeface="Book Antiqua"/>
                <a:cs typeface="Book Antiqua"/>
              </a:rPr>
              <a:t>R</a:t>
            </a:r>
            <a:r>
              <a:rPr lang="ro-RO" dirty="0" smtClean="0">
                <a:solidFill>
                  <a:srgbClr val="98FA79"/>
                </a:solidFill>
                <a:latin typeface="Book Antiqua"/>
                <a:cs typeface="Book Antiqua"/>
              </a:rPr>
              <a:t>elații </a:t>
            </a:r>
            <a:r>
              <a:rPr lang="ro-RO" dirty="0">
                <a:latin typeface="Book Antiqua"/>
                <a:cs typeface="Book Antiqua"/>
              </a:rPr>
              <a:t>– </a:t>
            </a:r>
            <a:r>
              <a:rPr lang="ro-RO" dirty="0">
                <a:solidFill>
                  <a:srgbClr val="98FA79"/>
                </a:solidFill>
                <a:latin typeface="Book Antiqua"/>
                <a:cs typeface="Book Antiqua"/>
              </a:rPr>
              <a:t>contact</a:t>
            </a:r>
            <a:r>
              <a:rPr lang="ro-RO" dirty="0">
                <a:latin typeface="Book Antiqua"/>
                <a:cs typeface="Book Antiqua"/>
              </a:rPr>
              <a:t> cu sine și cu </a:t>
            </a:r>
            <a:r>
              <a:rPr lang="ro-RO" dirty="0" smtClean="0">
                <a:latin typeface="Book Antiqua"/>
                <a:cs typeface="Book Antiqua"/>
              </a:rPr>
              <a:t>alții - folosirea </a:t>
            </a:r>
            <a:r>
              <a:rPr lang="ro-RO" b="1" dirty="0" smtClean="0">
                <a:solidFill>
                  <a:srgbClr val="660066"/>
                </a:solidFill>
                <a:latin typeface="Book Antiqua"/>
                <a:cs typeface="Book Antiqua"/>
              </a:rPr>
              <a:t>nevoii de contact</a:t>
            </a:r>
            <a:endParaRPr lang="ro-RO" b="1" dirty="0">
              <a:solidFill>
                <a:srgbClr val="660066"/>
              </a:solidFill>
              <a:latin typeface="Book Antiqua"/>
              <a:cs typeface="Book Antiqua"/>
            </a:endParaRPr>
          </a:p>
          <a:p>
            <a:r>
              <a:rPr lang="ro-RO" dirty="0">
                <a:solidFill>
                  <a:srgbClr val="98FA79"/>
                </a:solidFill>
                <a:latin typeface="Book Antiqua"/>
                <a:cs typeface="Book Antiqua"/>
              </a:rPr>
              <a:t>Reglare</a:t>
            </a:r>
            <a:r>
              <a:rPr lang="ro-RO" dirty="0">
                <a:latin typeface="Book Antiqua"/>
                <a:cs typeface="Book Antiqua"/>
              </a:rPr>
              <a:t> (funcții, emoții, stres, dezvoltare</a:t>
            </a:r>
            <a:r>
              <a:rPr lang="ro-RO" dirty="0" smtClean="0">
                <a:latin typeface="Book Antiqua"/>
                <a:cs typeface="Book Antiqua"/>
              </a:rPr>
              <a:t>) – </a:t>
            </a:r>
            <a:r>
              <a:rPr lang="ro-RO" b="1" dirty="0" smtClean="0">
                <a:solidFill>
                  <a:srgbClr val="660066"/>
                </a:solidFill>
                <a:latin typeface="Book Antiqua"/>
                <a:cs typeface="Book Antiqua"/>
              </a:rPr>
              <a:t>perturbarea autoreglării</a:t>
            </a:r>
            <a:endParaRPr lang="ro-RO" b="1" dirty="0">
              <a:solidFill>
                <a:srgbClr val="660066"/>
              </a:solidFill>
              <a:latin typeface="Book Antiqua"/>
              <a:cs typeface="Book Antiq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2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152400"/>
            <a:ext cx="82296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o-RO" sz="3200" b="1">
                <a:solidFill>
                  <a:srgbClr val="FF0000"/>
                </a:solidFill>
                <a:latin typeface="Book Antiqua" charset="0"/>
              </a:rPr>
              <a:t>Situaţia traumatică</a:t>
            </a:r>
            <a:endParaRPr lang="en-US" sz="3200" b="1">
              <a:solidFill>
                <a:srgbClr val="FF0000"/>
              </a:solidFill>
              <a:latin typeface="Book Antiqua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endParaRPr lang="ro-RO" sz="1900" b="1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800">
                <a:latin typeface="Book Antiqua" charset="0"/>
              </a:rPr>
              <a:t>Situaţiile – factori de evaluare a potenţialului traumatogen: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gradul de</a:t>
            </a:r>
            <a:r>
              <a:rPr lang="ro-RO" sz="1800">
                <a:latin typeface="Book Antiqua" charset="0"/>
              </a:rPr>
              <a:t> </a:t>
            </a:r>
            <a:r>
              <a:rPr lang="ro-RO" sz="1800" i="1">
                <a:latin typeface="Book Antiqua" charset="0"/>
              </a:rPr>
              <a:t>control</a:t>
            </a:r>
            <a:r>
              <a:rPr lang="ro-RO" sz="1800">
                <a:latin typeface="Book Antiqua" charset="0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gradul de</a:t>
            </a:r>
            <a:r>
              <a:rPr lang="ro-RO" sz="1800">
                <a:latin typeface="Book Antiqua" charset="0"/>
              </a:rPr>
              <a:t> </a:t>
            </a:r>
            <a:r>
              <a:rPr lang="ro-RO" sz="1800" i="1">
                <a:latin typeface="Book Antiqua" charset="0"/>
              </a:rPr>
              <a:t>imprevizibilitate</a:t>
            </a:r>
            <a:r>
              <a:rPr lang="ro-RO" sz="1800">
                <a:latin typeface="Book Antiqua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numărul persoanelor aflate în acceaşi situaţie traumatică</a:t>
            </a:r>
            <a:r>
              <a:rPr lang="ro-RO" sz="1800">
                <a:latin typeface="Book Antiqua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gradul de afectare al celor din anturaj</a:t>
            </a:r>
            <a:r>
              <a:rPr lang="ro-RO" sz="1800">
                <a:latin typeface="Book Antiqua" charset="0"/>
              </a:rPr>
              <a:t>;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modul de participare în situaţie, direct sau indirect - traumatizare vicariantă</a:t>
            </a:r>
            <a:r>
              <a:rPr lang="ro-RO" sz="1800">
                <a:latin typeface="Book Antiqua" charset="0"/>
              </a:rPr>
              <a:t>.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180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1800" i="1">
                <a:latin typeface="Book Antiqua" charset="0"/>
              </a:rPr>
              <a:t>relaţia cu persoana care induce trauma</a:t>
            </a:r>
            <a:r>
              <a:rPr lang="ro-RO" sz="1800">
                <a:latin typeface="Book Antiqua" charset="0"/>
              </a:rPr>
              <a:t>.</a:t>
            </a:r>
            <a:endParaRPr lang="en-US" sz="1800">
              <a:latin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304496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6 traume centrale </a:t>
            </a:r>
            <a:r>
              <a:rPr lang="ro-RO" sz="3200" dirty="0" smtClean="0">
                <a:solidFill>
                  <a:srgbClr val="33CC33"/>
                </a:solidFill>
                <a:latin typeface="Book Antiqua" charset="0"/>
              </a:rPr>
              <a:t>F</a:t>
            </a:r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. Macnab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xfrm>
            <a:off x="533400" y="990600"/>
            <a:ext cx="82296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o-RO" sz="2800" dirty="0" smtClean="0">
                <a:latin typeface="Book Antiqua" charset="0"/>
              </a:rPr>
              <a:t>Ameninţarea </a:t>
            </a:r>
            <a:r>
              <a:rPr lang="ro-RO" sz="2800" dirty="0">
                <a:latin typeface="Book Antiqua" charset="0"/>
              </a:rPr>
              <a:t>la adresa vieţii persoanei şi a pattern-urilor de </a:t>
            </a:r>
            <a:r>
              <a:rPr lang="ro-RO" sz="2800" dirty="0" smtClean="0">
                <a:latin typeface="Book Antiqua" charset="0"/>
              </a:rPr>
              <a:t>trai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2800" dirty="0">
                <a:latin typeface="Book Antiqua" charset="0"/>
              </a:rPr>
              <a:t>Întreruperea funcţionării normale a </a:t>
            </a:r>
            <a:r>
              <a:rPr lang="ro-RO" sz="2800" dirty="0" smtClean="0">
                <a:latin typeface="Book Antiqua" charset="0"/>
              </a:rPr>
              <a:t>persoanei</a:t>
            </a: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2800" dirty="0">
                <a:latin typeface="Book Antiqua" charset="0"/>
              </a:rPr>
              <a:t>Ameninţarea integrităţii şi coerenţei </a:t>
            </a:r>
            <a:r>
              <a:rPr lang="ro-RO" sz="2800" dirty="0" smtClean="0">
                <a:latin typeface="Book Antiqua" charset="0"/>
              </a:rPr>
              <a:t>eului</a:t>
            </a: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2800" dirty="0">
                <a:latin typeface="Book Antiqua" charset="0"/>
              </a:rPr>
              <a:t>Pierderea unei relaţii </a:t>
            </a:r>
            <a:r>
              <a:rPr lang="ro-RO" sz="2800" dirty="0" smtClean="0">
                <a:latin typeface="Book Antiqua" charset="0"/>
              </a:rPr>
              <a:t>semnificative</a:t>
            </a: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2800" dirty="0">
                <a:latin typeface="Book Antiqua" charset="0"/>
              </a:rPr>
              <a:t>Pierderea viziunii asupra vieţii</a:t>
            </a:r>
            <a:r>
              <a:rPr lang="ro-RO" sz="2800" dirty="0" smtClean="0">
                <a:latin typeface="Book Antiqua" charset="0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ro-RO" sz="2800" dirty="0">
              <a:latin typeface="Book Antiqua" charset="0"/>
            </a:endParaRPr>
          </a:p>
          <a:p>
            <a:pPr marL="457200" indent="-457200" eaLnBrk="1" hangingPunct="1">
              <a:lnSpc>
                <a:spcPct val="80000"/>
              </a:lnSpc>
            </a:pPr>
            <a:r>
              <a:rPr lang="ro-RO" sz="2800" dirty="0">
                <a:latin typeface="Book Antiqua" charset="0"/>
              </a:rPr>
              <a:t>Perturbarea expansivităţii sufletului în contextul vieţii.</a:t>
            </a:r>
            <a:endParaRPr lang="en-US" sz="2800" dirty="0">
              <a:latin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790626" y="4639375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51874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>
                <a:solidFill>
                  <a:srgbClr val="33CC33"/>
                </a:solidFill>
                <a:latin typeface="Book Antiqua" charset="0"/>
              </a:rPr>
              <a:t>4 </a:t>
            </a:r>
            <a:r>
              <a:rPr lang="en-US" sz="3200" dirty="0" err="1">
                <a:solidFill>
                  <a:srgbClr val="33CC33"/>
                </a:solidFill>
                <a:latin typeface="Book Antiqua" charset="0"/>
              </a:rPr>
              <a:t>tipuri</a:t>
            </a:r>
            <a:r>
              <a:rPr lang="en-US" sz="3200" dirty="0">
                <a:solidFill>
                  <a:srgbClr val="33CC33"/>
                </a:solidFill>
                <a:latin typeface="Book Antiqua" charset="0"/>
              </a:rPr>
              <a:t> de </a:t>
            </a:r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traume </a:t>
            </a:r>
            <a:r>
              <a:rPr lang="ro-RO" sz="3200" dirty="0" smtClean="0">
                <a:solidFill>
                  <a:srgbClr val="33CC33"/>
                </a:solidFill>
                <a:latin typeface="Book Antiqua" charset="0"/>
              </a:rPr>
              <a:t>- F</a:t>
            </a:r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. </a:t>
            </a:r>
            <a:r>
              <a:rPr lang="en-US" sz="3200" dirty="0" err="1">
                <a:solidFill>
                  <a:srgbClr val="33CC33"/>
                </a:solidFill>
                <a:latin typeface="Book Antiqua" charset="0"/>
              </a:rPr>
              <a:t>Ruppert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30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>
                <a:latin typeface="Book Antiqua" charset="0"/>
              </a:rPr>
              <a:t>Traumele existenţiale</a:t>
            </a:r>
            <a:endParaRPr lang="en-US" sz="30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endParaRPr lang="ro-RO" sz="30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>
                <a:latin typeface="Book Antiqua" charset="0"/>
              </a:rPr>
              <a:t>Traumele de pierdere</a:t>
            </a: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>
                <a:latin typeface="Book Antiqua" charset="0"/>
              </a:rPr>
              <a:t>Traumele de </a:t>
            </a:r>
            <a:r>
              <a:rPr lang="ro-RO" sz="3000" dirty="0" smtClean="0">
                <a:latin typeface="Book Antiqua" charset="0"/>
              </a:rPr>
              <a:t>ataşament</a:t>
            </a:r>
          </a:p>
          <a:p>
            <a:pPr eaLnBrk="1" hangingPunct="1">
              <a:lnSpc>
                <a:spcPct val="80000"/>
              </a:lnSpc>
            </a:pPr>
            <a:endParaRPr lang="ro-RO" sz="3000" dirty="0" smtClean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 smtClean="0">
                <a:latin typeface="Book Antiqua" charset="0"/>
              </a:rPr>
              <a:t>Trauma de identitate</a:t>
            </a:r>
          </a:p>
          <a:p>
            <a:pPr eaLnBrk="1" hangingPunct="1">
              <a:lnSpc>
                <a:spcPct val="80000"/>
              </a:lnSpc>
            </a:pPr>
            <a:endParaRPr lang="ro-RO" sz="3000" dirty="0" smtClean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 smtClean="0">
                <a:latin typeface="Book Antiqua" charset="0"/>
              </a:rPr>
              <a:t>Trauma sexuală</a:t>
            </a:r>
            <a:endParaRPr lang="ro-RO" sz="30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Book Antiqu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sz="3000" dirty="0">
                <a:latin typeface="Book Antiqua" charset="0"/>
              </a:rPr>
              <a:t>Traumele unui întreg sistem de ataşament. 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943027" y="2734374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865901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209800" y="152400"/>
            <a:ext cx="6934200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0000"/>
                </a:solidFill>
                <a:latin typeface="Book Antiqua" charset="0"/>
              </a:rPr>
              <a:t>Traumatizare</a:t>
            </a:r>
            <a:r>
              <a:rPr lang="en-US" sz="3200" b="1" dirty="0" smtClean="0">
                <a:solidFill>
                  <a:srgbClr val="FF0000"/>
                </a:solidFill>
                <a:latin typeface="Book Antiqua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ook Antiqua" charset="0"/>
              </a:rPr>
              <a:t>cumulativă</a:t>
            </a:r>
            <a:endParaRPr lang="en-US" sz="3200" b="1" dirty="0">
              <a:solidFill>
                <a:srgbClr val="FF0000"/>
              </a:solidFill>
              <a:latin typeface="Book Antiqua" charset="0"/>
            </a:endParaRPr>
          </a:p>
        </p:txBody>
      </p:sp>
      <p:sp>
        <p:nvSpPr>
          <p:cNvPr id="25602" name="Text Placeholder 2"/>
          <p:cNvSpPr>
            <a:spLocks noGrp="1"/>
          </p:cNvSpPr>
          <p:nvPr>
            <p:ph type="body" idx="4294967295"/>
          </p:nvPr>
        </p:nvSpPr>
        <p:spPr bwMode="auto">
          <a:xfrm>
            <a:off x="457200" y="1600200"/>
            <a:ext cx="82296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b="1" dirty="0" err="1">
                <a:latin typeface="Book Antiqua" charset="0"/>
              </a:rPr>
              <a:t>Factorii</a:t>
            </a:r>
            <a:r>
              <a:rPr lang="en-US" sz="2400" b="1" dirty="0">
                <a:latin typeface="Book Antiqua" charset="0"/>
              </a:rPr>
              <a:t> </a:t>
            </a:r>
            <a:r>
              <a:rPr lang="en-US" sz="2400" b="1" dirty="0" err="1">
                <a:latin typeface="Book Antiqua" charset="0"/>
              </a:rPr>
              <a:t>traumatici</a:t>
            </a:r>
            <a:r>
              <a:rPr lang="en-US" sz="2400" b="1" dirty="0">
                <a:latin typeface="Book Antiqua" charset="0"/>
              </a:rPr>
              <a:t> / de </a:t>
            </a:r>
            <a:r>
              <a:rPr lang="en-US" sz="2400" b="1" dirty="0" err="1" smtClean="0">
                <a:latin typeface="Book Antiqua" charset="0"/>
              </a:rPr>
              <a:t>risc</a:t>
            </a:r>
            <a:endParaRPr lang="en-US" sz="2400" b="1" dirty="0" smtClean="0">
              <a:latin typeface="Book Antiqua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dirty="0" err="1" smtClean="0">
                <a:latin typeface="Book Antiqua" charset="0"/>
              </a:rPr>
              <a:t>Factorii</a:t>
            </a:r>
            <a:r>
              <a:rPr lang="en-US" sz="2400" b="1" dirty="0" smtClean="0">
                <a:latin typeface="Book Antiqua" charset="0"/>
              </a:rPr>
              <a:t> de </a:t>
            </a:r>
            <a:r>
              <a:rPr lang="en-US" sz="2400" b="1" dirty="0" err="1" smtClean="0">
                <a:latin typeface="Book Antiqua" charset="0"/>
              </a:rPr>
              <a:t>protecție</a:t>
            </a:r>
            <a:r>
              <a:rPr lang="en-US" sz="2400" b="1" dirty="0" smtClean="0">
                <a:latin typeface="Book Antiqua" charset="0"/>
              </a:rPr>
              <a:t> </a:t>
            </a:r>
            <a:endParaRPr lang="mr-IN" sz="2400" b="1" dirty="0">
              <a:latin typeface="Book Antiqua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dirty="0" err="1">
                <a:latin typeface="Book Antiqua" charset="0"/>
              </a:rPr>
              <a:t>R</a:t>
            </a:r>
            <a:r>
              <a:rPr lang="en-US" sz="2400" b="1" dirty="0" err="1" smtClean="0">
                <a:latin typeface="Book Antiqua" charset="0"/>
              </a:rPr>
              <a:t>esursele</a:t>
            </a:r>
            <a:r>
              <a:rPr lang="en-US" sz="2400" b="1" dirty="0" smtClean="0">
                <a:latin typeface="Book Antiqua" charset="0"/>
              </a:rPr>
              <a:t> </a:t>
            </a:r>
            <a:r>
              <a:rPr lang="mr-IN" sz="2400" b="1" dirty="0" smtClean="0">
                <a:latin typeface="Book Antiqua" charset="0"/>
              </a:rPr>
              <a:t>–</a:t>
            </a:r>
            <a:r>
              <a:rPr lang="en-US" sz="2400" b="1" dirty="0" smtClean="0">
                <a:latin typeface="Book Antiqua" charset="0"/>
              </a:rPr>
              <a:t> </a:t>
            </a:r>
            <a:r>
              <a:rPr lang="en-US" sz="2400" b="1" dirty="0" err="1" smtClean="0">
                <a:latin typeface="Book Antiqua" charset="0"/>
              </a:rPr>
              <a:t>căutate</a:t>
            </a:r>
            <a:r>
              <a:rPr lang="en-US" sz="2400" b="1" dirty="0" smtClean="0">
                <a:latin typeface="Book Antiqua" charset="0"/>
              </a:rPr>
              <a:t>, </a:t>
            </a:r>
            <a:r>
              <a:rPr lang="en-US" sz="2400" b="1" dirty="0" err="1" smtClean="0">
                <a:latin typeface="Book Antiqua" charset="0"/>
              </a:rPr>
              <a:t>dorite</a:t>
            </a:r>
            <a:r>
              <a:rPr lang="en-US" sz="2400" b="1" dirty="0" smtClean="0">
                <a:latin typeface="Book Antiqua" charset="0"/>
              </a:rPr>
              <a:t>, </a:t>
            </a:r>
            <a:r>
              <a:rPr lang="en-US" sz="2400" b="1" dirty="0" err="1" smtClean="0">
                <a:latin typeface="Book Antiqua" charset="0"/>
              </a:rPr>
              <a:t>relativ</a:t>
            </a:r>
            <a:r>
              <a:rPr lang="en-US" sz="2400" b="1" dirty="0" smtClean="0">
                <a:latin typeface="Book Antiqua" charset="0"/>
              </a:rPr>
              <a:t> </a:t>
            </a:r>
            <a:r>
              <a:rPr lang="en-US" sz="2400" b="1" dirty="0" err="1" smtClean="0">
                <a:latin typeface="Book Antiqua" charset="0"/>
              </a:rPr>
              <a:t>cunoscute</a:t>
            </a:r>
            <a:endParaRPr lang="en-US" sz="2400" b="1" dirty="0">
              <a:latin typeface="Book Antiqua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533400" y="1371600"/>
            <a:ext cx="40401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err="1" smtClean="0">
                <a:latin typeface="Book Antiqua" charset="0"/>
              </a:rPr>
              <a:t>Rareori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există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doar</a:t>
            </a:r>
            <a:r>
              <a:rPr lang="en-US" sz="2400" dirty="0" smtClean="0">
                <a:latin typeface="Book Antiqua" charset="0"/>
              </a:rPr>
              <a:t> o </a:t>
            </a:r>
            <a:r>
              <a:rPr lang="en-US" sz="2400" dirty="0" err="1" smtClean="0">
                <a:latin typeface="Book Antiqua" charset="0"/>
              </a:rPr>
              <a:t>experiență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traumatică</a:t>
            </a:r>
            <a:endParaRPr lang="en-US" sz="2400" dirty="0" smtClean="0">
              <a:latin typeface="Book Antiqua" charset="0"/>
            </a:endParaRPr>
          </a:p>
          <a:p>
            <a:pPr eaLnBrk="1" hangingPunct="1"/>
            <a:r>
              <a:rPr lang="en-US" sz="2400" dirty="0" smtClean="0">
                <a:latin typeface="Book Antiqua" charset="0"/>
              </a:rPr>
              <a:t>De </a:t>
            </a:r>
            <a:r>
              <a:rPr lang="en-US" sz="2400" dirty="0" err="1" smtClean="0">
                <a:latin typeface="Book Antiqua" charset="0"/>
              </a:rPr>
              <a:t>regula</a:t>
            </a:r>
            <a:r>
              <a:rPr lang="en-US" sz="2400" dirty="0" smtClean="0">
                <a:latin typeface="Book Antiqua" charset="0"/>
              </a:rPr>
              <a:t>, se </a:t>
            </a:r>
            <a:r>
              <a:rPr lang="en-US" sz="2400" dirty="0" err="1" smtClean="0">
                <a:latin typeface="Book Antiqua" charset="0"/>
              </a:rPr>
              <a:t>reamintește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ultima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sau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cea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considerată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acceptabilă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relațional</a:t>
            </a:r>
            <a:r>
              <a:rPr lang="en-US" sz="2400" dirty="0" smtClean="0">
                <a:latin typeface="Book Antiqua" charset="0"/>
              </a:rPr>
              <a:t> / social</a:t>
            </a:r>
            <a:endParaRPr lang="en-US" sz="2400" dirty="0">
              <a:latin typeface="Book Antiqua" charset="0"/>
            </a:endParaRPr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4294967295"/>
          </p:nvPr>
        </p:nvSpPr>
        <p:spPr bwMode="auto">
          <a:xfrm>
            <a:off x="5102225" y="1143000"/>
            <a:ext cx="4041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Book Antiqua" charset="0"/>
              </a:rPr>
              <a:t>Consecințele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25605" name="Content Placeholder 5"/>
          <p:cNvSpPr>
            <a:spLocks noGrp="1"/>
          </p:cNvSpPr>
          <p:nvPr>
            <p:ph sz="quarter" idx="4294967295"/>
          </p:nvPr>
        </p:nvSpPr>
        <p:spPr bwMode="auto">
          <a:xfrm>
            <a:off x="4953000" y="2209800"/>
            <a:ext cx="404177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err="1">
                <a:latin typeface="Book Antiqua" charset="0"/>
              </a:rPr>
              <a:t>Tipuri</a:t>
            </a:r>
            <a:r>
              <a:rPr lang="en-US" sz="2400" dirty="0">
                <a:latin typeface="Book Antiqua" charset="0"/>
              </a:rPr>
              <a:t> </a:t>
            </a:r>
            <a:r>
              <a:rPr lang="en-US" sz="2400" dirty="0" err="1">
                <a:latin typeface="Book Antiqua" charset="0"/>
              </a:rPr>
              <a:t>diferite</a:t>
            </a:r>
            <a:r>
              <a:rPr lang="en-US" sz="2400" dirty="0">
                <a:latin typeface="Book Antiqua" charset="0"/>
              </a:rPr>
              <a:t> de </a:t>
            </a:r>
            <a:r>
              <a:rPr lang="en-US" sz="2400" dirty="0" err="1" smtClean="0">
                <a:latin typeface="Book Antiqua" charset="0"/>
              </a:rPr>
              <a:t>traumă</a:t>
            </a:r>
            <a:endParaRPr lang="en-US" sz="2400" dirty="0" smtClean="0">
              <a:latin typeface="Book Antiqua" charset="0"/>
            </a:endParaRPr>
          </a:p>
          <a:p>
            <a:pPr eaLnBrk="1" hangingPunct="1"/>
            <a:r>
              <a:rPr lang="en-US" sz="2400" dirty="0" err="1" smtClean="0">
                <a:latin typeface="Book Antiqua" charset="0"/>
              </a:rPr>
              <a:t>Efectele</a:t>
            </a:r>
            <a:r>
              <a:rPr lang="en-US" sz="2400" dirty="0" smtClean="0">
                <a:latin typeface="Book Antiqua" charset="0"/>
              </a:rPr>
              <a:t> se </a:t>
            </a:r>
            <a:r>
              <a:rPr lang="en-US" sz="2400" dirty="0" err="1" smtClean="0">
                <a:latin typeface="Book Antiqua" charset="0"/>
              </a:rPr>
              <a:t>cumulează</a:t>
            </a:r>
            <a:r>
              <a:rPr lang="en-US" sz="2400" dirty="0" smtClean="0">
                <a:latin typeface="Book Antiqua" charset="0"/>
              </a:rPr>
              <a:t> </a:t>
            </a:r>
            <a:r>
              <a:rPr lang="en-US" sz="2400" dirty="0" err="1" smtClean="0">
                <a:latin typeface="Book Antiqua" charset="0"/>
              </a:rPr>
              <a:t>sau</a:t>
            </a:r>
            <a:r>
              <a:rPr lang="en-US" sz="2400" dirty="0" smtClean="0">
                <a:latin typeface="Book Antiqua" charset="0"/>
              </a:rPr>
              <a:t> se </a:t>
            </a:r>
            <a:r>
              <a:rPr lang="en-US" sz="2400" dirty="0" err="1" smtClean="0">
                <a:latin typeface="Book Antiqua" charset="0"/>
              </a:rPr>
              <a:t>amorțesc</a:t>
            </a:r>
            <a:endParaRPr lang="en-US" sz="2400" dirty="0">
              <a:latin typeface="Book Antiqu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93670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3429000" y="152400"/>
            <a:ext cx="5486400" cy="792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Reacţii la traumatizare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Fiziologic</a:t>
            </a:r>
            <a:r>
              <a:rPr lang="ro-RO" dirty="0" smtClean="0">
                <a:latin typeface="Book Antiqua"/>
                <a:cs typeface="Book Antiqua"/>
              </a:rPr>
              <a:t> – în corp, senzații, manifestări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Emoţional</a:t>
            </a:r>
            <a:r>
              <a:rPr lang="ro-RO" dirty="0" smtClean="0">
                <a:latin typeface="Book Antiqua"/>
                <a:cs typeface="Book Antiqua"/>
              </a:rPr>
              <a:t> – frică, durere, neputință, rușine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Cognitiv</a:t>
            </a:r>
            <a:r>
              <a:rPr lang="ro-RO" dirty="0" smtClean="0">
                <a:latin typeface="Book Antiqua"/>
                <a:cs typeface="Book Antiqua"/>
              </a:rPr>
              <a:t> – amintiri, gânduri/ judecăți automate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Comportamental</a:t>
            </a:r>
            <a:r>
              <a:rPr lang="ro-RO" dirty="0" smtClean="0">
                <a:latin typeface="Book Antiqua"/>
                <a:cs typeface="Book Antiqua"/>
              </a:rPr>
              <a:t> – reacții (dez)adaptative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08668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3124200" y="16933"/>
            <a:ext cx="5486400" cy="792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Reacţii la traumatizare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685800"/>
            <a:ext cx="8229600" cy="563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Fiziologic</a:t>
            </a:r>
            <a:r>
              <a:rPr lang="ro-RO" dirty="0" smtClean="0">
                <a:latin typeface="Book Antiqua"/>
                <a:cs typeface="Book Antiqua"/>
              </a:rPr>
              <a:t> – majoritatea sunt invizibile, intime, greu de descris in cuvinte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Emoţional</a:t>
            </a:r>
            <a:r>
              <a:rPr lang="ro-RO" dirty="0" smtClean="0">
                <a:latin typeface="Book Antiqua"/>
                <a:cs typeface="Book Antiqua"/>
              </a:rPr>
              <a:t> – sunt atât de profunde, încât nu există cuvinte, poate doar metafore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Cognitiv</a:t>
            </a:r>
            <a:r>
              <a:rPr lang="ro-RO" dirty="0" smtClean="0">
                <a:latin typeface="Book Antiqua"/>
                <a:cs typeface="Book Antiqua"/>
              </a:rPr>
              <a:t> – de regulă nu se comunică decât celor foarte apropiați și de încredere; 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ro-RO" dirty="0">
              <a:latin typeface="Book Antiqua"/>
              <a:cs typeface="Book Antiqua"/>
            </a:endParaRPr>
          </a:p>
          <a:p>
            <a:pPr eaLnBrk="1" hangingPunct="1"/>
            <a:r>
              <a:rPr lang="ro-RO" dirty="0" smtClean="0">
                <a:solidFill>
                  <a:srgbClr val="FF0000"/>
                </a:solidFill>
                <a:latin typeface="Book Antiqua"/>
                <a:cs typeface="Book Antiqua"/>
              </a:rPr>
              <a:t>Comportamental</a:t>
            </a:r>
            <a:r>
              <a:rPr lang="ro-RO" dirty="0" smtClean="0">
                <a:latin typeface="Book Antiqua"/>
                <a:cs typeface="Book Antiqua"/>
              </a:rPr>
              <a:t> – haotice, iraționale, agresive, blocate</a:t>
            </a:r>
            <a:endParaRPr lang="ro-RO" dirty="0">
              <a:latin typeface="Book Antiqua"/>
              <a:cs typeface="Book Antiqua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08523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1"/>
          </a:xfrm>
          <a:prstGeom prst="rect">
            <a:avLst/>
          </a:prstGeom>
        </p:spPr>
        <p:txBody>
          <a:bodyPr/>
          <a:lstStyle/>
          <a:p>
            <a:pPr algn="r" defTabSz="832104">
              <a:defRPr sz="3549"/>
            </a:pPr>
            <a:r>
              <a:rPr dirty="0"/>
              <a:t>        </a:t>
            </a:r>
            <a:r>
              <a:rPr dirty="0">
                <a:latin typeface="Book Antiqua"/>
                <a:cs typeface="Book Antiqua"/>
              </a:rPr>
              <a:t>Neurobiologia traumei=</a:t>
            </a:r>
            <a:br>
              <a:rPr dirty="0">
                <a:latin typeface="Book Antiqua"/>
                <a:cs typeface="Book Antiqua"/>
              </a:rPr>
            </a:br>
            <a:r>
              <a:rPr dirty="0">
                <a:latin typeface="Book Antiqua"/>
                <a:cs typeface="Book Antiqua"/>
              </a:rPr>
              <a:t>Neurobiologia fricii</a:t>
            </a:r>
          </a:p>
        </p:txBody>
      </p:sp>
      <p:sp>
        <p:nvSpPr>
          <p:cNvPr id="138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dirty="0">
                <a:latin typeface="Book Antiqua"/>
                <a:cs typeface="Book Antiqua"/>
              </a:rPr>
              <a:t>Modificări majore în funcţionarea creierului:</a:t>
            </a:r>
          </a:p>
        </p:txBody>
      </p:sp>
      <p:pic>
        <p:nvPicPr>
          <p:cNvPr id="13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2133600"/>
            <a:ext cx="1752600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2209800"/>
            <a:ext cx="2543175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0" y="4191000"/>
            <a:ext cx="18288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52400"/>
            <a:ext cx="21717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3200" y="3733800"/>
            <a:ext cx="2238437" cy="2635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58837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 animBg="1" advAuto="0"/>
      <p:bldP spid="139" grpId="0" animBg="1" advAuto="0"/>
      <p:bldP spid="140" grpId="0" animBg="1" advAuto="0"/>
      <p:bldP spid="141" grpId="0" animBg="1" advAuto="0"/>
      <p:bldP spid="143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3200">
                <a:solidFill>
                  <a:srgbClr val="33CC33"/>
                </a:solidFill>
                <a:latin typeface="Book Antiqua" charset="0"/>
              </a:rPr>
              <a:t>Fazele procesului traumatic</a:t>
            </a:r>
            <a:br>
              <a:rPr lang="ro-RO" sz="3200">
                <a:solidFill>
                  <a:srgbClr val="33CC33"/>
                </a:solidFill>
                <a:latin typeface="Book Antiqua" charset="0"/>
              </a:rPr>
            </a:br>
            <a:r>
              <a:rPr lang="ro-RO" sz="3200">
                <a:solidFill>
                  <a:srgbClr val="33CC33"/>
                </a:solidFill>
                <a:latin typeface="Book Antiqua" charset="0"/>
              </a:rPr>
              <a:t> Fischer şi Riedesser, 1998</a:t>
            </a:r>
            <a:endParaRPr lang="en-US" sz="320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713788" cy="4997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o-RO" sz="800" i="1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o-RO" sz="1800" i="1">
                <a:solidFill>
                  <a:srgbClr val="FF0000"/>
                </a:solidFill>
                <a:latin typeface="Book Antiqua" charset="0"/>
              </a:rPr>
              <a:t>Faza expozitorie peri-traumatică</a:t>
            </a:r>
            <a:r>
              <a:rPr lang="ro-RO" sz="1800">
                <a:latin typeface="Book Antiqua" charset="0"/>
              </a:rPr>
              <a:t> – răspunsul </a:t>
            </a:r>
            <a:r>
              <a:rPr lang="ro-RO" sz="1800">
                <a:solidFill>
                  <a:srgbClr val="FF0000"/>
                </a:solidFill>
                <a:latin typeface="Book Antiqua" charset="0"/>
              </a:rPr>
              <a:t>normal</a:t>
            </a:r>
            <a:r>
              <a:rPr lang="ro-RO" sz="1800">
                <a:latin typeface="Book Antiqua" charset="0"/>
              </a:rPr>
              <a:t> este format din ţipete, teamă, doliu, şi reacţie de mânie. Starea patologică a experienţei este desemnată ca </a:t>
            </a:r>
            <a:r>
              <a:rPr lang="ro-RO" sz="1800" i="1">
                <a:latin typeface="Book Antiqua" charset="0"/>
              </a:rPr>
              <a:t>inundare </a:t>
            </a:r>
            <a:r>
              <a:rPr lang="ro-RO" sz="1800">
                <a:latin typeface="Book Antiqua" charset="0"/>
              </a:rPr>
              <a:t>cu impresii copleşitoare. Persoana afectată este cuprinsă de o reacţie nemijlocită şi se află adesea încă mult timp după aceea într-o stare de panică, respectiv, epuizare, care ia fiinţă din reacţiile emoţionale care escaladează.</a:t>
            </a:r>
          </a:p>
          <a:p>
            <a:pPr eaLnBrk="1" hangingPunct="1">
              <a:lnSpc>
                <a:spcPct val="70000"/>
              </a:lnSpc>
            </a:pPr>
            <a:endParaRPr lang="ro-RO" sz="1800" i="1">
              <a:latin typeface="Book Antiqua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o-RO" sz="1800" i="1">
                <a:solidFill>
                  <a:srgbClr val="FF0000"/>
                </a:solidFill>
                <a:latin typeface="Book Antiqua" charset="0"/>
              </a:rPr>
              <a:t>Faza (respectiv starea) de negare</a:t>
            </a:r>
            <a:r>
              <a:rPr lang="ro-RO" sz="1800" i="1">
                <a:latin typeface="Book Antiqua" charset="0"/>
              </a:rPr>
              <a:t>.</a:t>
            </a:r>
            <a:r>
              <a:rPr lang="ro-RO" sz="1800">
                <a:latin typeface="Book Antiqua" charset="0"/>
              </a:rPr>
              <a:t> Cei afectaţi </a:t>
            </a:r>
            <a:r>
              <a:rPr lang="ro-RO" sz="1800">
                <a:solidFill>
                  <a:srgbClr val="FF0000"/>
                </a:solidFill>
                <a:latin typeface="Book Antiqua" charset="0"/>
              </a:rPr>
              <a:t>se apără împotriva amintirilor </a:t>
            </a:r>
            <a:r>
              <a:rPr lang="ro-RO" sz="1800">
                <a:latin typeface="Book Antiqua" charset="0"/>
              </a:rPr>
              <a:t>din situaţia traumatică. Varianta patologică: comportament extrem de evitare, eventual susţinut de folosirea de droguri şi medicamente pentru a nu fi obligat să trăiască durerea sufletească.</a:t>
            </a:r>
          </a:p>
          <a:p>
            <a:pPr eaLnBrk="1" hangingPunct="1">
              <a:lnSpc>
                <a:spcPct val="70000"/>
              </a:lnSpc>
            </a:pPr>
            <a:endParaRPr lang="ro-RO" sz="1800" i="1">
              <a:latin typeface="Book Antiqua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o-RO" sz="1800" i="1">
                <a:solidFill>
                  <a:srgbClr val="FF0000"/>
                </a:solidFill>
                <a:latin typeface="Book Antiqua" charset="0"/>
              </a:rPr>
              <a:t>Faza (respectiv starea) de invazie a gândurilor sau imaginilor mnezice</a:t>
            </a:r>
            <a:r>
              <a:rPr lang="ro-RO" sz="1800" i="1">
                <a:latin typeface="Book Antiqua" charset="0"/>
              </a:rPr>
              <a:t>.</a:t>
            </a:r>
            <a:r>
              <a:rPr lang="ro-RO" sz="1800">
                <a:latin typeface="Book Antiqua" charset="0"/>
              </a:rPr>
              <a:t> Varianta patologică: trăiri cu gânduri şi imagini mnezice ale traumei care se impun.</a:t>
            </a:r>
          </a:p>
          <a:p>
            <a:pPr eaLnBrk="1" hangingPunct="1">
              <a:lnSpc>
                <a:spcPct val="70000"/>
              </a:lnSpc>
            </a:pPr>
            <a:endParaRPr lang="ro-RO" sz="1800" i="1">
              <a:latin typeface="Book Antiqua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o-RO" sz="1800" i="1">
                <a:solidFill>
                  <a:srgbClr val="FF0000"/>
                </a:solidFill>
                <a:latin typeface="Book Antiqua" charset="0"/>
              </a:rPr>
              <a:t>Faza (respectiv starea) de perlaborare</a:t>
            </a:r>
            <a:r>
              <a:rPr lang="ro-RO" sz="1800" i="1">
                <a:latin typeface="Book Antiqua" charset="0"/>
              </a:rPr>
              <a:t>. </a:t>
            </a:r>
            <a:r>
              <a:rPr lang="ro-RO" sz="1800">
                <a:latin typeface="Book Antiqua" charset="0"/>
              </a:rPr>
              <a:t>Aici cei afectaţi se confruntă cu evenimentele traumatice şi cu reacţia lor </a:t>
            </a:r>
            <a:r>
              <a:rPr lang="ro-RO" sz="1800">
                <a:solidFill>
                  <a:srgbClr val="FF0000"/>
                </a:solidFill>
                <a:latin typeface="Book Antiqua" charset="0"/>
              </a:rPr>
              <a:t>personală</a:t>
            </a:r>
            <a:r>
              <a:rPr lang="ro-RO" sz="1800">
                <a:latin typeface="Book Antiqua" charset="0"/>
              </a:rPr>
              <a:t>.</a:t>
            </a:r>
          </a:p>
          <a:p>
            <a:pPr eaLnBrk="1" hangingPunct="1">
              <a:lnSpc>
                <a:spcPct val="70000"/>
              </a:lnSpc>
            </a:pPr>
            <a:endParaRPr lang="ro-RO" sz="1800" i="1">
              <a:latin typeface="Book Antiqua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o-RO" sz="1800" i="1">
                <a:solidFill>
                  <a:srgbClr val="FF0000"/>
                </a:solidFill>
                <a:latin typeface="Book Antiqua" charset="0"/>
              </a:rPr>
              <a:t>Concluzie relativă (completion</a:t>
            </a:r>
            <a:r>
              <a:rPr lang="ro-RO" sz="1800" i="1">
                <a:latin typeface="Book Antiqua" charset="0"/>
              </a:rPr>
              <a:t>).</a:t>
            </a:r>
            <a:r>
              <a:rPr lang="ro-RO" sz="1800">
                <a:latin typeface="Book Antiqua" charset="0"/>
              </a:rPr>
              <a:t> Un criteriu este capacitatea de a-şi putea reaminti situaţia traumatică în cele mai importante părţi ale sale, fără a se gândi compulsiv la acestea.</a:t>
            </a:r>
            <a:endParaRPr lang="en-US" sz="1800">
              <a:latin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0957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 noChangeAspect="1"/>
          </p:cNvGrpSpPr>
          <p:nvPr/>
        </p:nvGrpSpPr>
        <p:grpSpPr bwMode="auto">
          <a:xfrm>
            <a:off x="800100" y="836613"/>
            <a:ext cx="8343900" cy="5486400"/>
            <a:chOff x="3548" y="1850"/>
            <a:chExt cx="7200" cy="4713"/>
          </a:xfrm>
        </p:grpSpPr>
        <p:sp>
          <p:nvSpPr>
            <p:cNvPr id="30722" name="AutoShape 3"/>
            <p:cNvSpPr>
              <a:spLocks noChangeAspect="1" noChangeArrowheads="1"/>
            </p:cNvSpPr>
            <p:nvPr/>
          </p:nvSpPr>
          <p:spPr bwMode="auto">
            <a:xfrm>
              <a:off x="3548" y="1850"/>
              <a:ext cx="7200" cy="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3" name="Text Box 4"/>
            <p:cNvSpPr txBox="1">
              <a:spLocks noChangeArrowheads="1"/>
            </p:cNvSpPr>
            <p:nvPr/>
          </p:nvSpPr>
          <p:spPr bwMode="auto">
            <a:xfrm>
              <a:off x="3844" y="2046"/>
              <a:ext cx="1578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Componente antecedente</a:t>
              </a:r>
              <a:endParaRPr lang="en-US" sz="1800"/>
            </a:p>
          </p:txBody>
        </p:sp>
        <p:sp>
          <p:nvSpPr>
            <p:cNvPr id="30724" name="Text Box 5"/>
            <p:cNvSpPr txBox="1">
              <a:spLocks noChangeArrowheads="1"/>
            </p:cNvSpPr>
            <p:nvPr/>
          </p:nvSpPr>
          <p:spPr bwMode="auto">
            <a:xfrm>
              <a:off x="3745" y="2439"/>
              <a:ext cx="690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/>
                <a:t>Termen lung</a:t>
              </a:r>
              <a:endParaRPr lang="en-US" sz="1800"/>
            </a:p>
          </p:txBody>
        </p:sp>
        <p:sp>
          <p:nvSpPr>
            <p:cNvPr id="30725" name="Text Box 6"/>
            <p:cNvSpPr txBox="1">
              <a:spLocks noChangeArrowheads="1"/>
            </p:cNvSpPr>
            <p:nvPr/>
          </p:nvSpPr>
          <p:spPr bwMode="auto">
            <a:xfrm>
              <a:off x="4633" y="2439"/>
              <a:ext cx="789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Termen scurt</a:t>
              </a:r>
              <a:endParaRPr lang="en-US" sz="1800"/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6211" y="2046"/>
              <a:ext cx="1479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charset="0"/>
                </a:rPr>
                <a:t>Componente situaţie</a:t>
              </a:r>
              <a:endParaRPr lang="en-US" sz="1800"/>
            </a:p>
          </p:txBody>
        </p:sp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8282" y="2046"/>
              <a:ext cx="2071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charset="0"/>
                </a:rPr>
                <a:t>Încercări de stăpânire, efecte</a:t>
              </a:r>
              <a:endParaRPr lang="en-US" sz="1800"/>
            </a:p>
          </p:txBody>
        </p:sp>
        <p:sp>
          <p:nvSpPr>
            <p:cNvPr id="30728" name="Text Box 9"/>
            <p:cNvSpPr txBox="1">
              <a:spLocks noChangeArrowheads="1"/>
            </p:cNvSpPr>
            <p:nvPr/>
          </p:nvSpPr>
          <p:spPr bwMode="auto">
            <a:xfrm>
              <a:off x="8282" y="2439"/>
              <a:ext cx="888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Termen scurt si mediu</a:t>
              </a:r>
              <a:endParaRPr lang="en-US" sz="1800"/>
            </a:p>
          </p:txBody>
        </p:sp>
        <p:sp>
          <p:nvSpPr>
            <p:cNvPr id="30729" name="Text Box 10"/>
            <p:cNvSpPr txBox="1">
              <a:spLocks noChangeArrowheads="1"/>
            </p:cNvSpPr>
            <p:nvPr/>
          </p:nvSpPr>
          <p:spPr bwMode="auto">
            <a:xfrm>
              <a:off x="9466" y="2439"/>
              <a:ext cx="690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Termen lung</a:t>
              </a:r>
              <a:endParaRPr lang="en-US" sz="1800"/>
            </a:p>
          </p:txBody>
        </p:sp>
        <p:sp>
          <p:nvSpPr>
            <p:cNvPr id="30730" name="Text Box 11"/>
            <p:cNvSpPr txBox="1">
              <a:spLocks noChangeArrowheads="1"/>
            </p:cNvSpPr>
            <p:nvPr/>
          </p:nvSpPr>
          <p:spPr bwMode="auto">
            <a:xfrm>
              <a:off x="5422" y="2930"/>
              <a:ext cx="1776" cy="2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charset="0"/>
                </a:rPr>
                <a:t>Factorii situaţionali obiectivi</a:t>
              </a:r>
              <a:endParaRPr lang="en-US" sz="1800"/>
            </a:p>
          </p:txBody>
        </p:sp>
        <p:sp>
          <p:nvSpPr>
            <p:cNvPr id="30731" name="Text Box 12"/>
            <p:cNvSpPr txBox="1">
              <a:spLocks noChangeArrowheads="1"/>
            </p:cNvSpPr>
            <p:nvPr/>
          </p:nvSpPr>
          <p:spPr bwMode="auto">
            <a:xfrm>
              <a:off x="3647" y="3716"/>
              <a:ext cx="985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Istoricul de viaţă</a:t>
              </a:r>
              <a:endParaRPr lang="en-US" sz="1800"/>
            </a:p>
          </p:txBody>
        </p:sp>
        <p:sp>
          <p:nvSpPr>
            <p:cNvPr id="30732" name="Text Box 13"/>
            <p:cNvSpPr txBox="1">
              <a:spLocks noChangeArrowheads="1"/>
            </p:cNvSpPr>
            <p:nvPr/>
          </p:nvSpPr>
          <p:spPr bwMode="auto">
            <a:xfrm>
              <a:off x="5027" y="3716"/>
              <a:ext cx="888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/>
                <a:t>Sit</a:t>
              </a:r>
              <a:r>
                <a:rPr lang="en-US" sz="1100">
                  <a:latin typeface="Times New Roman" charset="0"/>
                </a:rPr>
                <a:t>uaţie traumatică</a:t>
              </a:r>
              <a:endParaRPr lang="en-US" sz="1800"/>
            </a:p>
          </p:txBody>
        </p:sp>
        <p:sp>
          <p:nvSpPr>
            <p:cNvPr id="30733" name="Text Box 14"/>
            <p:cNvSpPr txBox="1">
              <a:spLocks noChangeArrowheads="1"/>
            </p:cNvSpPr>
            <p:nvPr/>
          </p:nvSpPr>
          <p:spPr bwMode="auto">
            <a:xfrm>
              <a:off x="6310" y="3617"/>
              <a:ext cx="591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Şoc</a:t>
              </a:r>
            </a:p>
            <a:p>
              <a:pPr algn="ctr" eaLnBrk="1" hangingPunct="1"/>
              <a:r>
                <a:rPr lang="en-US" sz="1200">
                  <a:latin typeface="Times New Roman" charset="0"/>
                </a:rPr>
                <a:t>(strigăt)</a:t>
              </a:r>
              <a:endParaRPr lang="en-US" sz="1800"/>
            </a:p>
          </p:txBody>
        </p:sp>
        <p:sp>
          <p:nvSpPr>
            <p:cNvPr id="30734" name="Text Box 15"/>
            <p:cNvSpPr txBox="1">
              <a:spLocks noChangeArrowheads="1"/>
            </p:cNvSpPr>
            <p:nvPr/>
          </p:nvSpPr>
          <p:spPr bwMode="auto">
            <a:xfrm>
              <a:off x="7493" y="3617"/>
              <a:ext cx="78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>
                  <a:latin typeface="Times New Roman" charset="0"/>
                </a:rPr>
                <a:t>Reacţie traumatică</a:t>
              </a:r>
              <a:endParaRPr lang="en-US" sz="1100"/>
            </a:p>
            <a:p>
              <a:pPr algn="ctr" eaLnBrk="1" hangingPunct="1"/>
              <a:r>
                <a:rPr lang="en-US" sz="1100">
                  <a:latin typeface="Times New Roman" charset="0"/>
                </a:rPr>
                <a:t>(acţiune)</a:t>
              </a:r>
              <a:endParaRPr lang="en-US" sz="1800"/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8973" y="3617"/>
              <a:ext cx="887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Proces traumatică</a:t>
              </a:r>
            </a:p>
            <a:p>
              <a:pPr algn="ctr" eaLnBrk="1" hangingPunct="1"/>
              <a:r>
                <a:rPr lang="en-US" sz="1200"/>
                <a:t>(cronicizare)</a:t>
              </a:r>
              <a:endParaRPr lang="en-US" sz="1800"/>
            </a:p>
          </p:txBody>
        </p:sp>
        <p:sp>
          <p:nvSpPr>
            <p:cNvPr id="30736" name="Text Box 17"/>
            <p:cNvSpPr txBox="1">
              <a:spLocks noChangeArrowheads="1"/>
            </p:cNvSpPr>
            <p:nvPr/>
          </p:nvSpPr>
          <p:spPr bwMode="auto">
            <a:xfrm>
              <a:off x="4436" y="4599"/>
              <a:ext cx="1085" cy="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Evenimente din istoria apropiată, starea zilei</a:t>
              </a:r>
              <a:endParaRPr lang="en-US" sz="1800"/>
            </a:p>
          </p:txBody>
        </p:sp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5323" y="5679"/>
              <a:ext cx="1578" cy="3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Posibilitate de stăpânire subiectivă</a:t>
              </a:r>
              <a:endParaRPr lang="en-US" sz="1800"/>
            </a:p>
          </p:txBody>
        </p:sp>
        <p:sp>
          <p:nvSpPr>
            <p:cNvPr id="30738" name="Text Box 19"/>
            <p:cNvSpPr txBox="1">
              <a:spLocks noChangeArrowheads="1"/>
            </p:cNvSpPr>
            <p:nvPr/>
          </p:nvSpPr>
          <p:spPr bwMode="auto">
            <a:xfrm>
              <a:off x="6408" y="4501"/>
              <a:ext cx="1874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Atribuire subiectivă de semnificaţie. Temă situaţională traumatică centrală (influenţată/ formată, inclusiv, retroactiv)</a:t>
              </a:r>
              <a:endParaRPr lang="en-US" sz="1800"/>
            </a:p>
          </p:txBody>
        </p:sp>
        <p:sp>
          <p:nvSpPr>
            <p:cNvPr id="30739" name="Text Box 20"/>
            <p:cNvSpPr txBox="1">
              <a:spLocks noChangeArrowheads="1"/>
            </p:cNvSpPr>
            <p:nvPr/>
          </p:nvSpPr>
          <p:spPr bwMode="auto">
            <a:xfrm>
              <a:off x="8874" y="4697"/>
              <a:ext cx="888" cy="4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latin typeface="Times New Roman" charset="0"/>
                </a:rPr>
                <a:t>Descărcare</a:t>
              </a:r>
            </a:p>
            <a:p>
              <a:pPr algn="ctr" eaLnBrk="1" hangingPunct="1"/>
              <a:r>
                <a:rPr lang="en-US" sz="1200"/>
                <a:t>(competition)</a:t>
              </a:r>
              <a:endParaRPr lang="en-US" sz="1800"/>
            </a:p>
          </p:txBody>
        </p:sp>
        <p:sp>
          <p:nvSpPr>
            <p:cNvPr id="30740" name="Text Box 21"/>
            <p:cNvSpPr txBox="1">
              <a:spLocks noChangeArrowheads="1"/>
            </p:cNvSpPr>
            <p:nvPr/>
          </p:nvSpPr>
          <p:spPr bwMode="auto">
            <a:xfrm>
              <a:off x="7690" y="5778"/>
              <a:ext cx="1085" cy="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Factori protectori suplimentari</a:t>
              </a:r>
              <a:endParaRPr lang="en-US" sz="1800"/>
            </a:p>
          </p:txBody>
        </p:sp>
        <p:sp>
          <p:nvSpPr>
            <p:cNvPr id="30741" name="AutoShape 22"/>
            <p:cNvSpPr>
              <a:spLocks noChangeArrowheads="1"/>
            </p:cNvSpPr>
            <p:nvPr/>
          </p:nvSpPr>
          <p:spPr bwMode="auto">
            <a:xfrm>
              <a:off x="4041" y="6072"/>
              <a:ext cx="3847" cy="491"/>
            </a:xfrm>
            <a:prstGeom prst="rightArrow">
              <a:avLst>
                <a:gd name="adj1" fmla="val 33519"/>
                <a:gd name="adj2" fmla="val 1922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/>
                <a:t>Timp                                                                                       </a:t>
              </a:r>
              <a:endParaRPr lang="en-US"/>
            </a:p>
          </p:txBody>
        </p:sp>
        <p:sp>
          <p:nvSpPr>
            <p:cNvPr id="30742" name="Line 23"/>
            <p:cNvSpPr>
              <a:spLocks noChangeShapeType="1"/>
            </p:cNvSpPr>
            <p:nvPr/>
          </p:nvSpPr>
          <p:spPr bwMode="auto">
            <a:xfrm flipH="1">
              <a:off x="7789" y="6268"/>
              <a:ext cx="289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24"/>
            <p:cNvSpPr>
              <a:spLocks noChangeShapeType="1"/>
            </p:cNvSpPr>
            <p:nvPr/>
          </p:nvSpPr>
          <p:spPr bwMode="auto">
            <a:xfrm flipH="1">
              <a:off x="7986" y="6268"/>
              <a:ext cx="296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AutoShape 25"/>
            <p:cNvSpPr>
              <a:spLocks noChangeArrowheads="1"/>
            </p:cNvSpPr>
            <p:nvPr/>
          </p:nvSpPr>
          <p:spPr bwMode="auto">
            <a:xfrm>
              <a:off x="8282" y="6170"/>
              <a:ext cx="2367" cy="393"/>
            </a:xfrm>
            <a:prstGeom prst="rightArrow">
              <a:avLst>
                <a:gd name="adj1" fmla="val 50000"/>
                <a:gd name="adj2" fmla="val 15057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/>
                <a:t>                              Timp</a:t>
              </a:r>
              <a:endParaRPr lang="en-US"/>
            </a:p>
          </p:txBody>
        </p:sp>
        <p:sp>
          <p:nvSpPr>
            <p:cNvPr id="30745" name="AutoShape 26"/>
            <p:cNvSpPr>
              <a:spLocks noChangeArrowheads="1"/>
            </p:cNvSpPr>
            <p:nvPr/>
          </p:nvSpPr>
          <p:spPr bwMode="auto">
            <a:xfrm>
              <a:off x="4830" y="5188"/>
              <a:ext cx="493" cy="688"/>
            </a:xfrm>
            <a:prstGeom prst="curvedRightArrow">
              <a:avLst>
                <a:gd name="adj1" fmla="val 27911"/>
                <a:gd name="adj2" fmla="val 55822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AutoShape 27"/>
            <p:cNvSpPr>
              <a:spLocks noChangeArrowheads="1"/>
            </p:cNvSpPr>
            <p:nvPr/>
          </p:nvSpPr>
          <p:spPr bwMode="auto">
            <a:xfrm>
              <a:off x="5619" y="4108"/>
              <a:ext cx="197" cy="1474"/>
            </a:xfrm>
            <a:prstGeom prst="upArrow">
              <a:avLst>
                <a:gd name="adj1" fmla="val 50000"/>
                <a:gd name="adj2" fmla="val 1870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AutoShape 28"/>
            <p:cNvSpPr>
              <a:spLocks noChangeArrowheads="1"/>
            </p:cNvSpPr>
            <p:nvPr/>
          </p:nvSpPr>
          <p:spPr bwMode="auto">
            <a:xfrm flipH="1">
              <a:off x="5521" y="3225"/>
              <a:ext cx="98" cy="491"/>
            </a:xfrm>
            <a:prstGeom prst="downArrow">
              <a:avLst>
                <a:gd name="adj1" fmla="val 50000"/>
                <a:gd name="adj2" fmla="val 125255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AutoShape 29"/>
            <p:cNvSpPr>
              <a:spLocks noChangeArrowheads="1"/>
            </p:cNvSpPr>
            <p:nvPr/>
          </p:nvSpPr>
          <p:spPr bwMode="auto">
            <a:xfrm>
              <a:off x="4633" y="3912"/>
              <a:ext cx="394" cy="98"/>
            </a:xfrm>
            <a:prstGeom prst="rightArrow">
              <a:avLst>
                <a:gd name="adj1" fmla="val 50000"/>
                <a:gd name="adj2" fmla="val 10051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AutoShape 30"/>
            <p:cNvSpPr>
              <a:spLocks noChangeArrowheads="1"/>
            </p:cNvSpPr>
            <p:nvPr/>
          </p:nvSpPr>
          <p:spPr bwMode="auto">
            <a:xfrm>
              <a:off x="5915" y="3814"/>
              <a:ext cx="395" cy="98"/>
            </a:xfrm>
            <a:prstGeom prst="rightArrow">
              <a:avLst>
                <a:gd name="adj1" fmla="val 50000"/>
                <a:gd name="adj2" fmla="val 10076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AutoShape 31"/>
            <p:cNvSpPr>
              <a:spLocks noChangeArrowheads="1"/>
            </p:cNvSpPr>
            <p:nvPr/>
          </p:nvSpPr>
          <p:spPr bwMode="auto">
            <a:xfrm>
              <a:off x="6901" y="3814"/>
              <a:ext cx="592" cy="98"/>
            </a:xfrm>
            <a:prstGeom prst="rightArrow">
              <a:avLst>
                <a:gd name="adj1" fmla="val 50000"/>
                <a:gd name="adj2" fmla="val 1510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AutoShape 32"/>
            <p:cNvSpPr>
              <a:spLocks noChangeArrowheads="1"/>
            </p:cNvSpPr>
            <p:nvPr/>
          </p:nvSpPr>
          <p:spPr bwMode="auto">
            <a:xfrm>
              <a:off x="8282" y="3814"/>
              <a:ext cx="691" cy="98"/>
            </a:xfrm>
            <a:prstGeom prst="rightArrow">
              <a:avLst>
                <a:gd name="adj1" fmla="val 50000"/>
                <a:gd name="adj2" fmla="val 1762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AutoShape 33"/>
            <p:cNvSpPr>
              <a:spLocks noChangeArrowheads="1"/>
            </p:cNvSpPr>
            <p:nvPr/>
          </p:nvSpPr>
          <p:spPr bwMode="auto">
            <a:xfrm>
              <a:off x="10156" y="3519"/>
              <a:ext cx="295" cy="1865"/>
            </a:xfrm>
            <a:prstGeom prst="upArrow">
              <a:avLst>
                <a:gd name="adj1" fmla="val 50000"/>
                <a:gd name="adj2" fmla="val 158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Text Box 34"/>
            <p:cNvSpPr txBox="1">
              <a:spLocks noChangeArrowheads="1"/>
            </p:cNvSpPr>
            <p:nvPr/>
          </p:nvSpPr>
          <p:spPr bwMode="auto">
            <a:xfrm>
              <a:off x="9367" y="3028"/>
              <a:ext cx="1184" cy="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Supersarcina si</a:t>
              </a:r>
              <a:r>
                <a:rPr lang="en-US" sz="1200">
                  <a:latin typeface="Times New Roman" charset="0"/>
                </a:rPr>
                <a:t>mptomatică</a:t>
              </a:r>
              <a:endParaRPr lang="en-US" sz="1800"/>
            </a:p>
          </p:txBody>
        </p:sp>
        <p:sp>
          <p:nvSpPr>
            <p:cNvPr id="30754" name="AutoShape 35"/>
            <p:cNvSpPr>
              <a:spLocks noChangeAspect="1" noChangeArrowheads="1"/>
            </p:cNvSpPr>
            <p:nvPr/>
          </p:nvSpPr>
          <p:spPr bwMode="auto">
            <a:xfrm>
              <a:off x="8874" y="5287"/>
              <a:ext cx="874" cy="685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1 h 21600"/>
                <a:gd name="T6" fmla="*/ 1 w 21600"/>
                <a:gd name="T7" fmla="*/ 1 h 21600"/>
                <a:gd name="T8" fmla="*/ 1 w 21600"/>
                <a:gd name="T9" fmla="*/ 1 h 21600"/>
                <a:gd name="T10" fmla="*/ 1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649 h 21600"/>
                <a:gd name="T20" fmla="*/ 171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127" y="0"/>
                  </a:moveTo>
                  <a:lnTo>
                    <a:pt x="8654" y="8654"/>
                  </a:lnTo>
                  <a:lnTo>
                    <a:pt x="13164" y="8654"/>
                  </a:lnTo>
                  <a:lnTo>
                    <a:pt x="13164" y="16638"/>
                  </a:lnTo>
                  <a:lnTo>
                    <a:pt x="0" y="16638"/>
                  </a:lnTo>
                  <a:lnTo>
                    <a:pt x="0" y="21600"/>
                  </a:lnTo>
                  <a:lnTo>
                    <a:pt x="17090" y="21600"/>
                  </a:lnTo>
                  <a:lnTo>
                    <a:pt x="17090" y="8654"/>
                  </a:lnTo>
                  <a:lnTo>
                    <a:pt x="21600" y="8654"/>
                  </a:lnTo>
                  <a:lnTo>
                    <a:pt x="15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AutoShape 36"/>
            <p:cNvSpPr>
              <a:spLocks noChangeArrowheads="1"/>
            </p:cNvSpPr>
            <p:nvPr/>
          </p:nvSpPr>
          <p:spPr bwMode="auto">
            <a:xfrm rot="3287006">
              <a:off x="7916" y="4596"/>
              <a:ext cx="1239" cy="119"/>
            </a:xfrm>
            <a:prstGeom prst="curvedUpArrow">
              <a:avLst>
                <a:gd name="adj1" fmla="val 208235"/>
                <a:gd name="adj2" fmla="val 416471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AutoShape 37"/>
            <p:cNvSpPr>
              <a:spLocks noChangeArrowheads="1"/>
            </p:cNvSpPr>
            <p:nvPr/>
          </p:nvSpPr>
          <p:spPr bwMode="auto">
            <a:xfrm rot="1531381">
              <a:off x="5730" y="4202"/>
              <a:ext cx="1151" cy="190"/>
            </a:xfrm>
            <a:prstGeom prst="curvedDownArrow">
              <a:avLst>
                <a:gd name="adj1" fmla="val 121158"/>
                <a:gd name="adj2" fmla="val 242316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AutoShape 38"/>
            <p:cNvSpPr>
              <a:spLocks noChangeAspect="1" noChangeArrowheads="1"/>
            </p:cNvSpPr>
            <p:nvPr/>
          </p:nvSpPr>
          <p:spPr bwMode="auto">
            <a:xfrm>
              <a:off x="8381" y="4305"/>
              <a:ext cx="1479" cy="196"/>
            </a:xfrm>
            <a:prstGeom prst="curvedUpArrow">
              <a:avLst>
                <a:gd name="adj1" fmla="val 150918"/>
                <a:gd name="adj2" fmla="val 301837"/>
                <a:gd name="adj3" fmla="val 4178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AutoShape 39"/>
            <p:cNvSpPr>
              <a:spLocks noChangeArrowheads="1"/>
            </p:cNvSpPr>
            <p:nvPr/>
          </p:nvSpPr>
          <p:spPr bwMode="auto">
            <a:xfrm rot="-3979054">
              <a:off x="6990" y="4021"/>
              <a:ext cx="687" cy="274"/>
            </a:xfrm>
            <a:prstGeom prst="curvedDownArrow">
              <a:avLst>
                <a:gd name="adj1" fmla="val 50146"/>
                <a:gd name="adj2" fmla="val 100292"/>
                <a:gd name="adj3" fmla="val 3333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AutoShape 40"/>
            <p:cNvSpPr>
              <a:spLocks noChangeAspect="1" noChangeArrowheads="1"/>
            </p:cNvSpPr>
            <p:nvPr/>
          </p:nvSpPr>
          <p:spPr bwMode="auto">
            <a:xfrm rot="5400000">
              <a:off x="3325" y="4825"/>
              <a:ext cx="1963" cy="728"/>
            </a:xfrm>
            <a:custGeom>
              <a:avLst/>
              <a:gdLst>
                <a:gd name="T0" fmla="*/ 12 w 21600"/>
                <a:gd name="T1" fmla="*/ 0 h 21600"/>
                <a:gd name="T2" fmla="*/ 8 w 21600"/>
                <a:gd name="T3" fmla="*/ 0 h 21600"/>
                <a:gd name="T4" fmla="*/ 0 w 21600"/>
                <a:gd name="T5" fmla="*/ 1 h 21600"/>
                <a:gd name="T6" fmla="*/ 7 w 21600"/>
                <a:gd name="T7" fmla="*/ 1 h 21600"/>
                <a:gd name="T8" fmla="*/ 13 w 21600"/>
                <a:gd name="T9" fmla="*/ 1 h 21600"/>
                <a:gd name="T10" fmla="*/ 16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425 h 21600"/>
                <a:gd name="T20" fmla="*/ 1733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056" y="0"/>
                  </a:moveTo>
                  <a:lnTo>
                    <a:pt x="10511" y="10511"/>
                  </a:lnTo>
                  <a:lnTo>
                    <a:pt x="14782" y="10511"/>
                  </a:lnTo>
                  <a:lnTo>
                    <a:pt x="14782" y="18425"/>
                  </a:lnTo>
                  <a:lnTo>
                    <a:pt x="0" y="18425"/>
                  </a:lnTo>
                  <a:lnTo>
                    <a:pt x="0" y="21600"/>
                  </a:lnTo>
                  <a:lnTo>
                    <a:pt x="17329" y="21600"/>
                  </a:lnTo>
                  <a:lnTo>
                    <a:pt x="17329" y="10511"/>
                  </a:lnTo>
                  <a:lnTo>
                    <a:pt x="21600" y="10511"/>
                  </a:lnTo>
                  <a:lnTo>
                    <a:pt x="1605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1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918"/>
            <a:ext cx="8229600" cy="1430882"/>
          </a:xfrm>
        </p:spPr>
        <p:txBody>
          <a:bodyPr/>
          <a:lstStyle/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Formarea mea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>
                <a:latin typeface="Book Antiqua"/>
                <a:cs typeface="Book Antiqua"/>
              </a:rPr>
              <a:t>Licență în psihologie, master în psihodiagnostic și psihoterapie 1997, 1998</a:t>
            </a:r>
          </a:p>
          <a:p>
            <a:r>
              <a:rPr lang="ro-RO" dirty="0" smtClean="0">
                <a:latin typeface="Book Antiqua"/>
                <a:cs typeface="Book Antiqua"/>
              </a:rPr>
              <a:t>Formare psihoterapie experiențială 1996 - 2004</a:t>
            </a:r>
          </a:p>
          <a:p>
            <a:r>
              <a:rPr lang="ro-RO" dirty="0" smtClean="0">
                <a:latin typeface="Book Antiqua"/>
                <a:cs typeface="Book Antiqua"/>
              </a:rPr>
              <a:t>Formare în consilierea și psihoterapia traumei, consilierea și psihoterapia relațională și de cuplu, consilierea și psihoterapia familiei – 1999 – 2000 – terapie contextual-modulară</a:t>
            </a:r>
          </a:p>
          <a:p>
            <a:r>
              <a:rPr lang="ro-RO" dirty="0" smtClean="0">
                <a:latin typeface="Book Antiqua"/>
                <a:cs typeface="Book Antiqua"/>
              </a:rPr>
              <a:t>NLP, analiză reichiană – 2002 - 2005</a:t>
            </a:r>
          </a:p>
          <a:p>
            <a:r>
              <a:rPr lang="ro-RO" dirty="0" smtClean="0">
                <a:latin typeface="Book Antiqua"/>
                <a:cs typeface="Book Antiqua"/>
              </a:rPr>
              <a:t>Constelații familiale 2005 – 2009 </a:t>
            </a:r>
          </a:p>
          <a:p>
            <a:r>
              <a:rPr lang="ro-RO" dirty="0" smtClean="0">
                <a:latin typeface="Book Antiqua"/>
                <a:cs typeface="Book Antiqua"/>
              </a:rPr>
              <a:t>Explorarea propoziției intenției 2010 - 2016</a:t>
            </a:r>
          </a:p>
          <a:p>
            <a:endParaRPr lang="ro-RO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299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939800" y="0"/>
            <a:ext cx="8229600" cy="1143000"/>
          </a:xfrm>
        </p:spPr>
        <p:txBody>
          <a:bodyPr/>
          <a:lstStyle/>
          <a:p>
            <a:r>
              <a:rPr lang="ro-RO" sz="3200" dirty="0" smtClean="0">
                <a:solidFill>
                  <a:srgbClr val="33CC33"/>
                </a:solidFill>
                <a:latin typeface="Book Antiqua" charset="0"/>
              </a:rPr>
              <a:t>Splitarea psihică în traumatizare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1295400" y="1219200"/>
            <a:ext cx="6400800" cy="55324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990600" y="4114800"/>
            <a:ext cx="70865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4724400" y="1371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4" name="WordArt 7"/>
          <p:cNvSpPr>
            <a:spLocks noChangeArrowheads="1" noChangeShapeType="1" noTextEdit="1"/>
          </p:cNvSpPr>
          <p:nvPr/>
        </p:nvSpPr>
        <p:spPr bwMode="auto">
          <a:xfrm>
            <a:off x="1143000" y="3124200"/>
            <a:ext cx="3276601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Traumatised</a:t>
            </a: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 part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2535" name="WordArt 8"/>
          <p:cNvSpPr>
            <a:spLocks noChangeArrowheads="1" noChangeShapeType="1" noTextEdit="1"/>
          </p:cNvSpPr>
          <p:nvPr/>
        </p:nvSpPr>
        <p:spPr bwMode="auto">
          <a:xfrm>
            <a:off x="5181600" y="3276600"/>
            <a:ext cx="27606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Survival part</a:t>
            </a:r>
          </a:p>
        </p:txBody>
      </p:sp>
      <p:sp>
        <p:nvSpPr>
          <p:cNvPr id="22536" name="WordArt 9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 Antiqua"/>
                <a:ea typeface="Book Antiqua"/>
                <a:cs typeface="Book Antiqua"/>
              </a:rPr>
              <a:t>Healthy part </a:t>
            </a:r>
            <a:endParaRPr 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371600" y="4191000"/>
            <a:ext cx="1600200" cy="1600200"/>
          </a:xfrm>
          <a:prstGeom prst="smileyFac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38400" y="1143000"/>
            <a:ext cx="1295400" cy="1295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/>
        </p:nvSpPr>
        <p:spPr>
          <a:xfrm>
            <a:off x="5867400" y="1524000"/>
            <a:ext cx="1524000" cy="1371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43200" y="1524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15240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24600" y="2438400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324600" y="19812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0" y="1981200"/>
            <a:ext cx="76200" cy="76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8059683">
            <a:off x="2608558" y="1900220"/>
            <a:ext cx="914400" cy="914400"/>
          </a:xfrm>
          <a:prstGeom prst="arc">
            <a:avLst>
              <a:gd name="adj1" fmla="val 16719151"/>
              <a:gd name="adj2" fmla="val 14578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7800" y="762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Franz </a:t>
            </a:r>
            <a:r>
              <a:rPr lang="en-US" sz="2400" dirty="0" err="1" smtClean="0">
                <a:latin typeface="Book Antiqua"/>
                <a:cs typeface="Book Antiqua"/>
              </a:rPr>
              <a:t>Ruppert</a:t>
            </a:r>
            <a:r>
              <a:rPr lang="en-US" sz="2400" dirty="0" smtClean="0">
                <a:latin typeface="Book Antiqua"/>
                <a:cs typeface="Book Antiqua"/>
              </a:rPr>
              <a:t>, 1998-2015</a:t>
            </a:r>
            <a:endParaRPr lang="en-US" sz="24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178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>
          <a:xfrm>
            <a:off x="2590800" y="152400"/>
            <a:ext cx="64008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sz="3200" dirty="0">
                <a:solidFill>
                  <a:srgbClr val="33CC33"/>
                </a:solidFill>
                <a:latin typeface="Book Antiqua" charset="0"/>
              </a:rPr>
              <a:t>Partea sănătoasă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534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de-DE" sz="2500" dirty="0" err="1">
                <a:latin typeface="Book Antiqua" charset="0"/>
              </a:rPr>
              <a:t>capacitatea</a:t>
            </a:r>
            <a:r>
              <a:rPr lang="de-DE" sz="2500" dirty="0">
                <a:latin typeface="Book Antiqua" charset="0"/>
              </a:rPr>
              <a:t> de a </a:t>
            </a:r>
            <a:r>
              <a:rPr lang="de-DE" sz="2500" dirty="0" err="1">
                <a:solidFill>
                  <a:srgbClr val="33CC33"/>
                </a:solidFill>
                <a:latin typeface="Book Antiqua" charset="0"/>
              </a:rPr>
              <a:t>regla</a:t>
            </a:r>
            <a:r>
              <a:rPr lang="de-DE" sz="2500" dirty="0">
                <a:latin typeface="Book Antiqua" charset="0"/>
              </a:rPr>
              <a:t> </a:t>
            </a:r>
            <a:r>
              <a:rPr lang="de-DE" sz="2500" dirty="0" smtClean="0">
                <a:latin typeface="Book Antiqua" charset="0"/>
              </a:rPr>
              <a:t>(</a:t>
            </a:r>
            <a:r>
              <a:rPr lang="de-DE" sz="2500" dirty="0" err="1" smtClean="0">
                <a:latin typeface="Book Antiqua" charset="0"/>
              </a:rPr>
              <a:t>gânduri</a:t>
            </a:r>
            <a:r>
              <a:rPr lang="de-DE" sz="2500" dirty="0" smtClean="0">
                <a:latin typeface="Book Antiqua" charset="0"/>
              </a:rPr>
              <a:t>, </a:t>
            </a:r>
            <a:r>
              <a:rPr lang="de-DE" sz="2500" dirty="0" err="1" smtClean="0">
                <a:latin typeface="Book Antiqua" charset="0"/>
              </a:rPr>
              <a:t>sentimente</a:t>
            </a:r>
            <a:r>
              <a:rPr lang="de-DE" sz="2500" dirty="0" smtClean="0">
                <a:latin typeface="Book Antiqua" charset="0"/>
              </a:rPr>
              <a:t>, </a:t>
            </a:r>
            <a:r>
              <a:rPr lang="de-DE" sz="2500" dirty="0" err="1" smtClean="0">
                <a:latin typeface="Book Antiqua" charset="0"/>
              </a:rPr>
              <a:t>comportamente</a:t>
            </a:r>
            <a:r>
              <a:rPr lang="de-DE" sz="2500" dirty="0" smtClean="0">
                <a:latin typeface="Book Antiqua" charset="0"/>
              </a:rPr>
              <a:t>)</a:t>
            </a:r>
            <a:endParaRPr lang="de-DE" sz="25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solidFill>
                  <a:srgbClr val="33CC33"/>
                </a:solidFill>
                <a:latin typeface="Book Antiqua" charset="0"/>
              </a:rPr>
              <a:t>empatia</a:t>
            </a:r>
            <a:r>
              <a:rPr lang="de-DE" sz="2500" dirty="0">
                <a:latin typeface="Book Antiqua" charset="0"/>
              </a:rPr>
              <a:t> </a:t>
            </a:r>
            <a:r>
              <a:rPr lang="de-DE" sz="2500" dirty="0" err="1">
                <a:latin typeface="Book Antiqua" charset="0"/>
              </a:rPr>
              <a:t>autentic</a:t>
            </a:r>
            <a:r>
              <a:rPr lang="vi-VN" sz="2500" dirty="0">
                <a:latin typeface="Book Antiqua" charset="0"/>
              </a:rPr>
              <a:t>ă</a:t>
            </a:r>
            <a:endParaRPr lang="de-DE" sz="25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latin typeface="Book Antiqua" charset="0"/>
              </a:rPr>
              <a:t>abilitatea</a:t>
            </a:r>
            <a:r>
              <a:rPr lang="de-DE" sz="2500" dirty="0">
                <a:latin typeface="Book Antiqua" charset="0"/>
              </a:rPr>
              <a:t> de </a:t>
            </a:r>
            <a:r>
              <a:rPr lang="x-none" sz="2500" dirty="0" smtClean="0">
                <a:latin typeface="Book Antiqua" charset="0"/>
              </a:rPr>
              <a:t>contact cu sine și alții</a:t>
            </a:r>
            <a:endParaRPr lang="de-DE" sz="25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solidFill>
                  <a:srgbClr val="33CC33"/>
                </a:solidFill>
                <a:latin typeface="Book Antiqua" charset="0"/>
              </a:rPr>
              <a:t>rezolvarea</a:t>
            </a:r>
            <a:r>
              <a:rPr lang="de-DE" sz="2500" dirty="0">
                <a:latin typeface="Book Antiqua" charset="0"/>
              </a:rPr>
              <a:t> leg</a:t>
            </a:r>
            <a:r>
              <a:rPr lang="vi-VN" sz="2500" dirty="0">
                <a:latin typeface="Book Antiqua" charset="0"/>
              </a:rPr>
              <a:t>ă</a:t>
            </a:r>
            <a:r>
              <a:rPr lang="en-US" sz="2500" dirty="0" err="1">
                <a:latin typeface="Book Antiqua" charset="0"/>
              </a:rPr>
              <a:t>turilor</a:t>
            </a:r>
            <a:r>
              <a:rPr lang="en-US" sz="2500" dirty="0">
                <a:latin typeface="Book Antiqua" charset="0"/>
              </a:rPr>
              <a:t> </a:t>
            </a:r>
            <a:r>
              <a:rPr lang="en-US" sz="2500" dirty="0" smtClean="0">
                <a:latin typeface="Book Antiqua" charset="0"/>
              </a:rPr>
              <a:t>/ </a:t>
            </a:r>
            <a:r>
              <a:rPr lang="en-US" sz="2500" dirty="0" err="1" smtClean="0">
                <a:latin typeface="Book Antiqua" charset="0"/>
              </a:rPr>
              <a:t>contactului</a:t>
            </a:r>
            <a:r>
              <a:rPr lang="en-US" sz="2500" dirty="0" smtClean="0">
                <a:latin typeface="Book Antiqua" charset="0"/>
              </a:rPr>
              <a:t>, </a:t>
            </a:r>
            <a:r>
              <a:rPr lang="en-US" sz="2500" dirty="0" err="1" smtClean="0">
                <a:latin typeface="Book Antiqua" charset="0"/>
              </a:rPr>
              <a:t>dac</a:t>
            </a:r>
            <a:r>
              <a:rPr lang="vi-VN" sz="2500" dirty="0" smtClean="0">
                <a:latin typeface="Book Antiqua" charset="0"/>
              </a:rPr>
              <a:t>ă</a:t>
            </a:r>
            <a:r>
              <a:rPr lang="en-US" sz="2500" dirty="0" smtClean="0">
                <a:latin typeface="Book Antiqua" charset="0"/>
              </a:rPr>
              <a:t> </a:t>
            </a:r>
            <a:r>
              <a:rPr lang="en-US" sz="2500" dirty="0" err="1">
                <a:latin typeface="Book Antiqua" charset="0"/>
              </a:rPr>
              <a:t>este</a:t>
            </a:r>
            <a:r>
              <a:rPr lang="en-US" sz="2500" dirty="0">
                <a:latin typeface="Book Antiqua" charset="0"/>
              </a:rPr>
              <a:t> </a:t>
            </a:r>
            <a:r>
              <a:rPr lang="en-US" sz="2500" dirty="0" err="1">
                <a:latin typeface="Book Antiqua" charset="0"/>
              </a:rPr>
              <a:t>necesar</a:t>
            </a:r>
            <a:endParaRPr lang="de-DE" sz="2500" dirty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latin typeface="Book Antiqua" charset="0"/>
              </a:rPr>
              <a:t>abilitatea</a:t>
            </a:r>
            <a:r>
              <a:rPr lang="de-DE" sz="2500" dirty="0">
                <a:latin typeface="Book Antiqua" charset="0"/>
              </a:rPr>
              <a:t> de </a:t>
            </a:r>
            <a:r>
              <a:rPr lang="de-DE" sz="2500" dirty="0">
                <a:solidFill>
                  <a:srgbClr val="33CC33"/>
                </a:solidFill>
                <a:latin typeface="Book Antiqua" charset="0"/>
              </a:rPr>
              <a:t>auto-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analizare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endParaRPr lang="ro-RO" sz="2600" dirty="0">
              <a:solidFill>
                <a:srgbClr val="33CC33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solidFill>
                  <a:srgbClr val="33CC33"/>
                </a:solidFill>
                <a:latin typeface="Book Antiqua" charset="0"/>
              </a:rPr>
              <a:t>responsabilitatea</a:t>
            </a:r>
            <a:r>
              <a:rPr lang="de-DE" sz="2500" dirty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(de sine,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în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relații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de-DE" sz="2500" dirty="0">
              <a:solidFill>
                <a:srgbClr val="33CC33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 smtClean="0">
                <a:latin typeface="Book Antiqua" charset="0"/>
              </a:rPr>
              <a:t>dragostea</a:t>
            </a:r>
            <a:r>
              <a:rPr lang="de-DE" sz="2500" dirty="0" smtClean="0">
                <a:latin typeface="Book Antiqua" charset="0"/>
              </a:rPr>
              <a:t> </a:t>
            </a:r>
            <a:r>
              <a:rPr lang="de-DE" sz="2500" dirty="0" err="1" smtClean="0">
                <a:latin typeface="Book Antiqua" charset="0"/>
              </a:rPr>
              <a:t>pentru</a:t>
            </a:r>
            <a:r>
              <a:rPr lang="de-DE" sz="2500" dirty="0" smtClean="0">
                <a:latin typeface="Book Antiqua" charset="0"/>
              </a:rPr>
              <a:t>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adev</a:t>
            </a:r>
            <a:r>
              <a:rPr lang="vi-VN" sz="2500" dirty="0" smtClean="0">
                <a:solidFill>
                  <a:srgbClr val="33CC33"/>
                </a:solidFill>
                <a:latin typeface="Book Antiqua" charset="0"/>
              </a:rPr>
              <a:t>ă</a:t>
            </a:r>
            <a:r>
              <a:rPr lang="en-US" sz="2500" dirty="0" smtClean="0">
                <a:solidFill>
                  <a:srgbClr val="33CC33"/>
                </a:solidFill>
                <a:latin typeface="Book Antiqua" charset="0"/>
              </a:rPr>
              <a:t>r (</a:t>
            </a:r>
            <a:r>
              <a:rPr lang="en-US" sz="2500" dirty="0" err="1" smtClean="0">
                <a:solidFill>
                  <a:srgbClr val="33CC33"/>
                </a:solidFill>
                <a:latin typeface="Book Antiqua" charset="0"/>
              </a:rPr>
              <a:t>căutarea</a:t>
            </a:r>
            <a:r>
              <a:rPr lang="en-US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sz="2500" dirty="0" err="1" smtClean="0">
                <a:solidFill>
                  <a:srgbClr val="33CC33"/>
                </a:solidFill>
                <a:latin typeface="Book Antiqua" charset="0"/>
              </a:rPr>
              <a:t>adevărului</a:t>
            </a:r>
            <a:r>
              <a:rPr lang="en-US" sz="2500" dirty="0" smtClean="0">
                <a:solidFill>
                  <a:srgbClr val="33CC33"/>
                </a:solidFill>
                <a:latin typeface="Book Antiqua" charset="0"/>
              </a:rPr>
              <a:t>)</a:t>
            </a:r>
            <a:endParaRPr lang="de-DE" sz="2500" dirty="0">
              <a:solidFill>
                <a:srgbClr val="33CC33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Realismul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(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contact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bun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cu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de-DE" sz="2500" dirty="0" err="1" smtClean="0">
                <a:solidFill>
                  <a:srgbClr val="33CC33"/>
                </a:solidFill>
                <a:latin typeface="Book Antiqua" charset="0"/>
              </a:rPr>
              <a:t>realitatea</a:t>
            </a:r>
            <a:r>
              <a:rPr lang="de-DE" sz="2500" dirty="0" smtClean="0">
                <a:solidFill>
                  <a:srgbClr val="33CC33"/>
                </a:solidFill>
                <a:latin typeface="Book Antiqua" charset="0"/>
              </a:rPr>
              <a:t>)</a:t>
            </a:r>
            <a:endParaRPr lang="de-DE" sz="2500" dirty="0">
              <a:solidFill>
                <a:srgbClr val="33CC33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500" dirty="0" err="1">
                <a:latin typeface="Book Antiqua" charset="0"/>
              </a:rPr>
              <a:t>optimismul</a:t>
            </a:r>
            <a:r>
              <a:rPr lang="de-DE" sz="2500" dirty="0">
                <a:latin typeface="Book Antiqua" charset="0"/>
              </a:rPr>
              <a:t> </a:t>
            </a:r>
            <a:r>
              <a:rPr lang="ro-RO" sz="2500" dirty="0">
                <a:latin typeface="Book Antiqua" charset="0"/>
              </a:rPr>
              <a:t>şi</a:t>
            </a:r>
            <a:r>
              <a:rPr lang="de-DE" sz="2500" dirty="0">
                <a:latin typeface="Book Antiqua" charset="0"/>
              </a:rPr>
              <a:t> </a:t>
            </a:r>
            <a:r>
              <a:rPr lang="de-DE" sz="2500" dirty="0" err="1">
                <a:solidFill>
                  <a:srgbClr val="33CC33"/>
                </a:solidFill>
                <a:latin typeface="Book Antiqua" charset="0"/>
              </a:rPr>
              <a:t>încrederea</a:t>
            </a:r>
            <a:r>
              <a:rPr lang="de-DE" sz="2500" dirty="0">
                <a:solidFill>
                  <a:srgbClr val="33CC33"/>
                </a:solidFill>
                <a:latin typeface="Book Antiqua" charset="0"/>
              </a:rPr>
              <a:t> fundamental</a:t>
            </a:r>
            <a:r>
              <a:rPr lang="vi-VN" sz="2500" dirty="0">
                <a:solidFill>
                  <a:srgbClr val="33CC33"/>
                </a:solidFill>
                <a:latin typeface="Book Antiqua" charset="0"/>
              </a:rPr>
              <a:t>ă</a:t>
            </a:r>
            <a:endParaRPr lang="en-US" sz="2500" dirty="0">
              <a:solidFill>
                <a:srgbClr val="33CC33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o-RO" sz="2500" dirty="0">
                <a:latin typeface="Book Antiqua" charset="0"/>
              </a:rPr>
              <a:t>forţa</a:t>
            </a:r>
            <a:r>
              <a:rPr lang="en-US" sz="2500" dirty="0">
                <a:latin typeface="Book Antiqua" charset="0"/>
              </a:rPr>
              <a:t> </a:t>
            </a:r>
            <a:r>
              <a:rPr lang="en-US" sz="2500" dirty="0" err="1">
                <a:latin typeface="Book Antiqua" charset="0"/>
              </a:rPr>
              <a:t>suficient</a:t>
            </a:r>
            <a:r>
              <a:rPr lang="vi-VN" sz="2500" dirty="0">
                <a:latin typeface="Book Antiqua" charset="0"/>
              </a:rPr>
              <a:t>ă</a:t>
            </a:r>
            <a:r>
              <a:rPr lang="en-US" sz="2500" dirty="0">
                <a:latin typeface="Book Antiqua" charset="0"/>
              </a:rPr>
              <a:t> </a:t>
            </a:r>
            <a:r>
              <a:rPr lang="en-US" sz="2500" dirty="0" err="1">
                <a:latin typeface="Book Antiqua" charset="0"/>
              </a:rPr>
              <a:t>pentru</a:t>
            </a:r>
            <a:r>
              <a:rPr lang="en-US" sz="2500" dirty="0">
                <a:latin typeface="Book Antiqua" charset="0"/>
              </a:rPr>
              <a:t> a </a:t>
            </a:r>
            <a:r>
              <a:rPr lang="en-US" sz="2500" dirty="0" err="1">
                <a:solidFill>
                  <a:srgbClr val="33CC33"/>
                </a:solidFill>
                <a:latin typeface="Book Antiqua" charset="0"/>
              </a:rPr>
              <a:t>confrunta</a:t>
            </a:r>
            <a:r>
              <a:rPr lang="en-US" sz="2500" dirty="0">
                <a:latin typeface="Book Antiqua" charset="0"/>
              </a:rPr>
              <a:t> </a:t>
            </a:r>
            <a:r>
              <a:rPr lang="en-US" sz="2500" dirty="0" err="1">
                <a:solidFill>
                  <a:srgbClr val="33CC33"/>
                </a:solidFill>
                <a:latin typeface="Book Antiqua" charset="0"/>
              </a:rPr>
              <a:t>experienţele</a:t>
            </a:r>
            <a:r>
              <a:rPr lang="en-US" sz="2500" dirty="0">
                <a:solidFill>
                  <a:srgbClr val="33CC33"/>
                </a:solidFill>
                <a:latin typeface="Book Antiqua" charset="0"/>
              </a:rPr>
              <a:t> </a:t>
            </a:r>
            <a:r>
              <a:rPr lang="en-US" sz="2500" dirty="0" err="1">
                <a:solidFill>
                  <a:srgbClr val="33CC33"/>
                </a:solidFill>
                <a:latin typeface="Book Antiqua" charset="0"/>
              </a:rPr>
              <a:t>traumatizante</a:t>
            </a:r>
            <a:endParaRPr lang="en-US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779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>
          <a:xfrm>
            <a:off x="2209800" y="152400"/>
            <a:ext cx="6934200" cy="71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 Antiqua" charset="0"/>
              </a:rPr>
              <a:t>P</a:t>
            </a:r>
            <a:r>
              <a:rPr lang="x-none" sz="3200" dirty="0" smtClean="0">
                <a:solidFill>
                  <a:srgbClr val="FF0000"/>
                </a:solidFill>
                <a:latin typeface="Book Antiqua" charset="0"/>
              </a:rPr>
              <a:t>artea traumatizată /rănită</a:t>
            </a:r>
            <a:endParaRPr lang="en-US" sz="3200" dirty="0">
              <a:solidFill>
                <a:srgbClr val="33CC33"/>
              </a:solidFill>
              <a:latin typeface="Book Antiqua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dirty="0" smtClean="0">
                <a:latin typeface="Book Antiqua" charset="0"/>
              </a:rPr>
              <a:t>naturală</a:t>
            </a:r>
            <a:endParaRPr lang="ro-RO" dirty="0">
              <a:latin typeface="Book Antiqua" charset="0"/>
            </a:endParaRPr>
          </a:p>
          <a:p>
            <a:r>
              <a:rPr lang="ro-RO" dirty="0" smtClean="0">
                <a:latin typeface="Book Antiqua" charset="0"/>
              </a:rPr>
              <a:t>p</a:t>
            </a:r>
            <a:r>
              <a:rPr lang="vi-VN" dirty="0" smtClean="0">
                <a:latin typeface="Book Antiqua" charset="0"/>
              </a:rPr>
              <a:t>ă</a:t>
            </a:r>
            <a:r>
              <a:rPr lang="en-US" dirty="0" err="1" smtClean="0">
                <a:latin typeface="Book Antiqua" charset="0"/>
              </a:rPr>
              <a:t>str</a:t>
            </a:r>
            <a:r>
              <a:rPr lang="ro-RO" dirty="0" smtClean="0">
                <a:latin typeface="Book Antiqua" charset="0"/>
              </a:rPr>
              <a:t>ează </a:t>
            </a:r>
            <a:r>
              <a:rPr lang="ro-RO" dirty="0">
                <a:solidFill>
                  <a:srgbClr val="FF0000"/>
                </a:solidFill>
                <a:latin typeface="Book Antiqua" charset="0"/>
              </a:rPr>
              <a:t>amintirile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>
                <a:latin typeface="Book Antiqua" charset="0"/>
              </a:rPr>
              <a:t>despre</a:t>
            </a:r>
            <a:r>
              <a:rPr lang="en-US" dirty="0">
                <a:latin typeface="Book Antiqua" charset="0"/>
              </a:rPr>
              <a:t> </a:t>
            </a:r>
            <a:r>
              <a:rPr lang="en-US" dirty="0" err="1" smtClean="0">
                <a:latin typeface="Book Antiqua" charset="0"/>
              </a:rPr>
              <a:t>traum</a:t>
            </a:r>
            <a:r>
              <a:rPr lang="vi-VN" dirty="0" smtClean="0">
                <a:latin typeface="Book Antiqua" charset="0"/>
              </a:rPr>
              <a:t>ă (în toate simțurile </a:t>
            </a:r>
            <a:r>
              <a:rPr lang="ro-RO" dirty="0">
                <a:solidFill>
                  <a:srgbClr val="000000"/>
                </a:solidFill>
                <a:latin typeface="Book Antiqua"/>
                <a:cs typeface="Book Antiqua"/>
              </a:rPr>
              <a:t>V, A, G, O, T, </a:t>
            </a:r>
            <a:r>
              <a:rPr lang="ro-RO" dirty="0" smtClean="0">
                <a:solidFill>
                  <a:srgbClr val="000000"/>
                </a:solidFill>
                <a:latin typeface="Book Antiqua"/>
                <a:cs typeface="Book Antiqua"/>
              </a:rPr>
              <a:t>K</a:t>
            </a:r>
            <a:r>
              <a:rPr lang="vi-VN" dirty="0" smtClean="0">
                <a:latin typeface="Book Antiqua" charset="0"/>
              </a:rPr>
              <a:t>)</a:t>
            </a:r>
            <a:endParaRPr lang="de-DE" dirty="0">
              <a:latin typeface="Book Antiqua" charset="0"/>
            </a:endParaRPr>
          </a:p>
          <a:p>
            <a:pPr eaLnBrk="1" hangingPunct="1"/>
            <a:r>
              <a:rPr lang="ro-RO" dirty="0">
                <a:latin typeface="Book Antiqua" charset="0"/>
              </a:rPr>
              <a:t>are comportamente, trăiri, emoţii, reacţii </a:t>
            </a:r>
            <a:r>
              <a:rPr lang="de-DE" dirty="0">
                <a:latin typeface="Book Antiqua" charset="0"/>
              </a:rPr>
              <a:t>de </a:t>
            </a:r>
            <a:r>
              <a:rPr lang="de-DE" b="1" dirty="0" err="1">
                <a:solidFill>
                  <a:srgbClr val="FF0000"/>
                </a:solidFill>
                <a:latin typeface="Book Antiqua" charset="0"/>
              </a:rPr>
              <a:t>aceea</a:t>
            </a:r>
            <a:r>
              <a:rPr lang="ro-RO" b="1" dirty="0">
                <a:solidFill>
                  <a:srgbClr val="FF0000"/>
                </a:solidFill>
                <a:latin typeface="Book Antiqua" charset="0"/>
              </a:rPr>
              <a:t>ş</a:t>
            </a:r>
            <a:r>
              <a:rPr lang="de-DE" b="1" dirty="0">
                <a:solidFill>
                  <a:srgbClr val="FF0000"/>
                </a:solidFill>
                <a:latin typeface="Book Antiqua" charset="0"/>
              </a:rPr>
              <a:t>i </a:t>
            </a:r>
            <a:r>
              <a:rPr lang="de-DE" b="1" dirty="0" err="1">
                <a:solidFill>
                  <a:srgbClr val="FF0000"/>
                </a:solidFill>
                <a:latin typeface="Book Antiqua" charset="0"/>
              </a:rPr>
              <a:t>vârst</a:t>
            </a:r>
            <a:r>
              <a:rPr lang="ro-RO" b="1" dirty="0">
                <a:solidFill>
                  <a:srgbClr val="FF0000"/>
                </a:solidFill>
                <a:latin typeface="Book Antiqua" charset="0"/>
              </a:rPr>
              <a:t>ă</a:t>
            </a:r>
            <a:r>
              <a:rPr lang="de-DE" dirty="0">
                <a:solidFill>
                  <a:srgbClr val="FF0000"/>
                </a:solidFill>
                <a:latin typeface="Book Antiqua" charset="0"/>
              </a:rPr>
              <a:t> </a:t>
            </a:r>
            <a:r>
              <a:rPr lang="ro-RO" dirty="0">
                <a:latin typeface="Book Antiqua" charset="0"/>
              </a:rPr>
              <a:t>pe care o aveau atunci când a avut loc </a:t>
            </a:r>
            <a:r>
              <a:rPr lang="en-US" dirty="0">
                <a:latin typeface="Book Antiqua" charset="0"/>
              </a:rPr>
              <a:t>trauma</a:t>
            </a:r>
            <a:endParaRPr lang="de-DE" dirty="0">
              <a:latin typeface="Book Antiqua" charset="0"/>
            </a:endParaRPr>
          </a:p>
          <a:p>
            <a:pPr eaLnBrk="1" hangingPunct="1"/>
            <a:r>
              <a:rPr lang="de-DE" dirty="0" err="1">
                <a:latin typeface="Book Antiqua" charset="0"/>
              </a:rPr>
              <a:t>înc</a:t>
            </a:r>
            <a:r>
              <a:rPr lang="vi-VN" dirty="0">
                <a:latin typeface="Book Antiqua" charset="0"/>
              </a:rPr>
              <a:t>ă</a:t>
            </a:r>
            <a:r>
              <a:rPr lang="en-US" dirty="0">
                <a:latin typeface="Book Antiqua" charset="0"/>
              </a:rPr>
              <a:t> </a:t>
            </a:r>
            <a:r>
              <a:rPr lang="ro-RO" b="1" dirty="0">
                <a:solidFill>
                  <a:srgbClr val="FF0000"/>
                </a:solidFill>
                <a:latin typeface="Book Antiqua" charset="0"/>
              </a:rPr>
              <a:t>prinsă</a:t>
            </a:r>
            <a:r>
              <a:rPr lang="ro-RO" dirty="0">
                <a:latin typeface="Book Antiqua" charset="0"/>
              </a:rPr>
              <a:t> în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experienţa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traumatizant</a:t>
            </a:r>
            <a:r>
              <a:rPr lang="vi-VN" dirty="0">
                <a:latin typeface="Book Antiqua" charset="0"/>
              </a:rPr>
              <a:t>ă</a:t>
            </a:r>
            <a:endParaRPr lang="de-DE" dirty="0">
              <a:latin typeface="Book Antiqua" charset="0"/>
            </a:endParaRPr>
          </a:p>
          <a:p>
            <a:pPr eaLnBrk="1" hangingPunct="1"/>
            <a:r>
              <a:rPr lang="de-DE" dirty="0">
                <a:latin typeface="Book Antiqua" charset="0"/>
              </a:rPr>
              <a:t>se </a:t>
            </a:r>
            <a:r>
              <a:rPr lang="de-DE" dirty="0" err="1">
                <a:latin typeface="Book Antiqua" charset="0"/>
              </a:rPr>
              <a:t>po</a:t>
            </a:r>
            <a:r>
              <a:rPr lang="ro-RO" dirty="0">
                <a:latin typeface="Book Antiqua" charset="0"/>
              </a:rPr>
              <a:t>a</a:t>
            </a:r>
            <a:r>
              <a:rPr lang="de-DE" dirty="0">
                <a:latin typeface="Book Antiqua" charset="0"/>
              </a:rPr>
              <a:t>t</a:t>
            </a:r>
            <a:r>
              <a:rPr lang="ro-RO" dirty="0">
                <a:latin typeface="Book Antiqua" charset="0"/>
              </a:rPr>
              <a:t>e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desclanşa</a:t>
            </a:r>
            <a:r>
              <a:rPr lang="de-DE" dirty="0">
                <a:latin typeface="Book Antiqua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Book Antiqua" charset="0"/>
              </a:rPr>
              <a:t>imprevizibil</a:t>
            </a:r>
            <a:r>
              <a:rPr lang="de-DE" dirty="0">
                <a:latin typeface="Book Antiqua" charset="0"/>
              </a:rPr>
              <a:t> </a:t>
            </a:r>
            <a:r>
              <a:rPr lang="ro-RO" dirty="0">
                <a:latin typeface="Book Antiqua" charset="0"/>
              </a:rPr>
              <a:t>ş</a:t>
            </a:r>
            <a:r>
              <a:rPr lang="de-DE" dirty="0">
                <a:latin typeface="Book Antiqua" charset="0"/>
              </a:rPr>
              <a:t>i </a:t>
            </a:r>
            <a:r>
              <a:rPr lang="de-DE" dirty="0" err="1">
                <a:latin typeface="Book Antiqua" charset="0"/>
              </a:rPr>
              <a:t>instantaneu</a:t>
            </a:r>
            <a:endParaRPr lang="en-US" dirty="0">
              <a:latin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537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>
          <a:xfrm>
            <a:off x="2438400" y="0"/>
            <a:ext cx="6705600" cy="990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sz="3200" dirty="0">
                <a:solidFill>
                  <a:srgbClr val="A6A6A6"/>
                </a:solidFill>
                <a:latin typeface="Book Antiqua" charset="0"/>
              </a:rPr>
              <a:t>Partea supravieţuitoare</a:t>
            </a:r>
            <a:endParaRPr lang="en-US" sz="3200" dirty="0">
              <a:solidFill>
                <a:srgbClr val="A6A6A6"/>
              </a:solidFill>
              <a:latin typeface="Book Antiqua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410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dirty="0" smtClean="0">
                <a:latin typeface="Book Antiqua" charset="0"/>
              </a:rPr>
              <a:t>Este </a:t>
            </a:r>
            <a:r>
              <a:rPr lang="ro-RO" dirty="0">
                <a:latin typeface="Book Antiqua" charset="0"/>
              </a:rPr>
              <a:t>necesară şi utilă</a:t>
            </a:r>
          </a:p>
          <a:p>
            <a:pPr eaLnBrk="1" hangingPunct="1"/>
            <a:r>
              <a:rPr lang="ro-RO" dirty="0" smtClean="0">
                <a:latin typeface="Book Antiqua" charset="0"/>
              </a:rPr>
              <a:t>C</a:t>
            </a:r>
            <a:r>
              <a:rPr lang="de-DE" dirty="0" err="1" smtClean="0">
                <a:latin typeface="Book Antiqua" charset="0"/>
              </a:rPr>
              <a:t>onstruiește</a:t>
            </a:r>
            <a:r>
              <a:rPr lang="de-DE" dirty="0" smtClean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şi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Book Antiqua" charset="0"/>
              </a:rPr>
              <a:t>p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  <a:latin typeface="Book Antiqua" charset="0"/>
              </a:rPr>
              <a:t>rotejează</a:t>
            </a:r>
            <a:r>
              <a:rPr lang="ro-RO" dirty="0" smtClean="0">
                <a:solidFill>
                  <a:schemeClr val="bg2"/>
                </a:solidFill>
                <a:latin typeface="Book Antiqua" charset="0"/>
              </a:rPr>
              <a:t> </a:t>
            </a:r>
            <a:r>
              <a:rPr lang="ro-RO" dirty="0" smtClean="0">
                <a:latin typeface="Book Antiqua" charset="0"/>
              </a:rPr>
              <a:t>splitarea</a:t>
            </a:r>
            <a:endParaRPr lang="de-DE" dirty="0">
              <a:latin typeface="Book Antiqua" charset="0"/>
            </a:endParaRPr>
          </a:p>
          <a:p>
            <a:pPr eaLnBrk="1" hangingPunct="1"/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Book Antiqua" charset="0"/>
              </a:rPr>
              <a:t>negarea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şi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err="1" smtClean="0">
                <a:latin typeface="Book Antiqua" charset="0"/>
              </a:rPr>
              <a:t>reprim</a:t>
            </a:r>
            <a:r>
              <a:rPr lang="ro-RO" dirty="0" smtClean="0">
                <a:latin typeface="Book Antiqua" charset="0"/>
              </a:rPr>
              <a:t>a</a:t>
            </a:r>
            <a:r>
              <a:rPr lang="de-DE" dirty="0" err="1" smtClean="0">
                <a:latin typeface="Book Antiqua" charset="0"/>
              </a:rPr>
              <a:t>rea</a:t>
            </a:r>
            <a:r>
              <a:rPr lang="de-DE" dirty="0" smtClean="0">
                <a:latin typeface="Book Antiqua" charset="0"/>
              </a:rPr>
              <a:t>, </a:t>
            </a:r>
            <a:r>
              <a:rPr lang="de-DE" dirty="0" err="1" smtClean="0">
                <a:latin typeface="Book Antiqua" charset="0"/>
              </a:rPr>
              <a:t>amorțirea</a:t>
            </a:r>
            <a:r>
              <a:rPr lang="de-DE" dirty="0" smtClean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experienţei</a:t>
            </a:r>
            <a:r>
              <a:rPr lang="de-DE" dirty="0">
                <a:latin typeface="Book Antiqua" charset="0"/>
              </a:rPr>
              <a:t> </a:t>
            </a:r>
            <a:r>
              <a:rPr lang="de-DE" dirty="0" err="1">
                <a:latin typeface="Book Antiqua" charset="0"/>
              </a:rPr>
              <a:t>traumatizante</a:t>
            </a:r>
            <a:endParaRPr lang="de-DE" b="1" dirty="0">
              <a:latin typeface="Book Antiqua" charset="0"/>
            </a:endParaRPr>
          </a:p>
          <a:p>
            <a:pPr eaLnBrk="1" hangingPunct="1"/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Evitarea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,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controlarea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,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compensarea</a:t>
            </a:r>
            <a:endParaRPr lang="de-DE" b="1" dirty="0">
              <a:solidFill>
                <a:srgbClr val="A6A6A6"/>
              </a:solidFill>
              <a:latin typeface="Book Antiqua" charset="0"/>
            </a:endParaRPr>
          </a:p>
          <a:p>
            <a:pPr eaLnBrk="1" hangingPunct="1"/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Producerea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iluziilor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(ex.: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explicații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,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interpretări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în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funcție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de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context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, o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nouă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identitate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)</a:t>
            </a:r>
            <a:endParaRPr lang="de-DE" b="1" dirty="0">
              <a:solidFill>
                <a:srgbClr val="A6A6A6"/>
              </a:solidFill>
              <a:latin typeface="Book Antiqua" charset="0"/>
            </a:endParaRPr>
          </a:p>
          <a:p>
            <a:pPr eaLnBrk="1" hangingPunct="1"/>
            <a:r>
              <a:rPr lang="de-DE" b="1" dirty="0" err="1" smtClean="0">
                <a:solidFill>
                  <a:srgbClr val="A6A6A6"/>
                </a:solidFill>
                <a:latin typeface="Book Antiqua" charset="0"/>
              </a:rPr>
              <a:t>Producerea</a:t>
            </a:r>
            <a:r>
              <a:rPr lang="de-DE" b="1" dirty="0" smtClean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>
                <a:solidFill>
                  <a:srgbClr val="A6A6A6"/>
                </a:solidFill>
                <a:latin typeface="Book Antiqua" charset="0"/>
              </a:rPr>
              <a:t>unor</a:t>
            </a:r>
            <a:r>
              <a:rPr lang="de-DE" b="1" dirty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de-DE" b="1" dirty="0" err="1">
                <a:solidFill>
                  <a:srgbClr val="A6A6A6"/>
                </a:solidFill>
                <a:latin typeface="Book Antiqua" charset="0"/>
              </a:rPr>
              <a:t>noi</a:t>
            </a:r>
            <a:r>
              <a:rPr lang="de-DE" b="1" dirty="0">
                <a:solidFill>
                  <a:srgbClr val="A6A6A6"/>
                </a:solidFill>
                <a:latin typeface="Book Antiqua" charset="0"/>
              </a:rPr>
              <a:t> </a:t>
            </a:r>
            <a:r>
              <a:rPr lang="ro-RO" b="1" dirty="0">
                <a:solidFill>
                  <a:srgbClr val="A6A6A6"/>
                </a:solidFill>
                <a:latin typeface="Book Antiqua" charset="0"/>
              </a:rPr>
              <a:t>splitări</a:t>
            </a:r>
            <a:endParaRPr lang="en-US" b="1" dirty="0">
              <a:solidFill>
                <a:srgbClr val="A6A6A6"/>
              </a:solidFill>
              <a:latin typeface="Book Antiqu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01167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22344"/>
            <a:ext cx="4191000" cy="944562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Identitatea</a:t>
            </a:r>
            <a:r>
              <a:rPr lang="en-US" dirty="0" smtClean="0">
                <a:latin typeface="Book Antiqua"/>
                <a:cs typeface="Book Antiqua"/>
              </a:rPr>
              <a:t> ?</a:t>
            </a:r>
            <a:endParaRPr lang="en-US" dirty="0">
              <a:latin typeface="Book Antiqua"/>
              <a:cs typeface="Book Antiqu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85" b="8681"/>
          <a:stretch/>
        </p:blipFill>
        <p:spPr>
          <a:xfrm>
            <a:off x="457200" y="2039840"/>
            <a:ext cx="8229600" cy="4086323"/>
          </a:xfrm>
        </p:spPr>
      </p:pic>
      <p:sp>
        <p:nvSpPr>
          <p:cNvPr id="5" name="TextBox 4"/>
          <p:cNvSpPr txBox="1"/>
          <p:nvPr/>
        </p:nvSpPr>
        <p:spPr>
          <a:xfrm>
            <a:off x="51816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228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933"/>
            <a:ext cx="5943600" cy="804333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Splitarea</a:t>
            </a:r>
            <a:r>
              <a:rPr lang="en-US" dirty="0" smtClean="0">
                <a:latin typeface="Book Antiqua"/>
                <a:cs typeface="Book Antiqua"/>
              </a:rPr>
              <a:t> V </a:t>
            </a:r>
            <a:r>
              <a:rPr lang="en-US" dirty="0">
                <a:latin typeface="Book Antiqua"/>
                <a:cs typeface="Book Antiqua"/>
              </a:rPr>
              <a:t>- 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Splitarea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experienței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victimă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creează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atitudini</a:t>
            </a:r>
            <a:r>
              <a:rPr lang="en-US" dirty="0" smtClean="0">
                <a:latin typeface="Book Antiqua"/>
                <a:cs typeface="Book Antiqua"/>
              </a:rPr>
              <a:t> de tip V – A </a:t>
            </a:r>
            <a:r>
              <a:rPr lang="en-US" dirty="0" err="1" smtClean="0">
                <a:latin typeface="Book Antiqua"/>
                <a:cs typeface="Book Antiqua"/>
              </a:rPr>
              <a:t>ca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strategii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supraviețuire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Victimele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devin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agresori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nu </a:t>
            </a:r>
            <a:r>
              <a:rPr lang="en-US" dirty="0" err="1" smtClean="0">
                <a:latin typeface="Book Antiqua"/>
                <a:cs typeface="Book Antiqua"/>
              </a:rPr>
              <a:t>sunt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conștiente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această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dinamică</a:t>
            </a:r>
            <a:r>
              <a:rPr lang="en-US" dirty="0" smtClean="0">
                <a:latin typeface="Book Antiqua"/>
                <a:cs typeface="Book Antiqua"/>
              </a:rPr>
              <a:t> (de </a:t>
            </a:r>
            <a:r>
              <a:rPr lang="en-US" dirty="0" err="1" smtClean="0">
                <a:latin typeface="Book Antiqua"/>
                <a:cs typeface="Book Antiqua"/>
              </a:rPr>
              <a:t>strategiile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supraviețuire</a:t>
            </a:r>
            <a:r>
              <a:rPr lang="en-US" dirty="0" smtClean="0">
                <a:latin typeface="Book Antiqua"/>
                <a:cs typeface="Book Antiqua"/>
              </a:rPr>
              <a:t>)</a:t>
            </a:r>
          </a:p>
          <a:p>
            <a:r>
              <a:rPr lang="en-US" dirty="0" err="1" smtClean="0">
                <a:latin typeface="Book Antiqua"/>
                <a:cs typeface="Book Antiqua"/>
              </a:rPr>
              <a:t>Instabilitate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constantă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între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atitudiile</a:t>
            </a:r>
            <a:r>
              <a:rPr lang="en-US" dirty="0" smtClean="0">
                <a:latin typeface="Book Antiqua"/>
                <a:cs typeface="Book Antiqua"/>
              </a:rPr>
              <a:t> de V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A, </a:t>
            </a:r>
            <a:r>
              <a:rPr lang="en-US" dirty="0" err="1" smtClean="0">
                <a:latin typeface="Book Antiqua"/>
                <a:cs typeface="Book Antiqua"/>
              </a:rPr>
              <a:t>între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sentimentele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neputință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furie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intensă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</a:p>
          <a:p>
            <a:r>
              <a:rPr lang="en-US" dirty="0" smtClean="0">
                <a:latin typeface="Book Antiqua"/>
                <a:cs typeface="Book Antiqua"/>
              </a:rPr>
              <a:t>Se </a:t>
            </a:r>
            <a:r>
              <a:rPr lang="en-US" dirty="0" err="1" smtClean="0">
                <a:latin typeface="Book Antiqua"/>
                <a:cs typeface="Book Antiqua"/>
              </a:rPr>
              <a:t>dezvoltă</a:t>
            </a:r>
            <a:r>
              <a:rPr lang="en-US" dirty="0" smtClean="0">
                <a:latin typeface="Book Antiqua"/>
                <a:cs typeface="Book Antiqua"/>
              </a:rPr>
              <a:t> un </a:t>
            </a:r>
            <a:r>
              <a:rPr lang="en-US" dirty="0" err="1" smtClean="0">
                <a:latin typeface="Book Antiqua"/>
                <a:cs typeface="Book Antiqua"/>
              </a:rPr>
              <a:t>cerc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vicios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care </a:t>
            </a:r>
            <a:r>
              <a:rPr lang="en-US" dirty="0" err="1" smtClean="0">
                <a:latin typeface="Book Antiqua"/>
                <a:cs typeface="Book Antiqua"/>
              </a:rPr>
              <a:t>sunt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atrași</a:t>
            </a:r>
            <a:r>
              <a:rPr lang="en-US" dirty="0" smtClean="0">
                <a:latin typeface="Book Antiqua"/>
                <a:cs typeface="Book Antiqua"/>
              </a:rPr>
              <a:t> din </a:t>
            </a:r>
            <a:r>
              <a:rPr lang="en-US" dirty="0" err="1" smtClean="0">
                <a:latin typeface="Book Antiqua"/>
                <a:cs typeface="Book Antiqua"/>
              </a:rPr>
              <a:t>ce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mai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mulți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oameni</a:t>
            </a:r>
            <a:r>
              <a:rPr lang="en-US" dirty="0" smtClean="0">
                <a:latin typeface="Book Antiqua"/>
                <a:cs typeface="Book Antiqua"/>
              </a:rPr>
              <a:t> people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943027" y="2353374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96740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933"/>
            <a:ext cx="5943600" cy="804333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Consecințe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/>
          <a:lstStyle/>
          <a:p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Victimele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sunt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multiplu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traumatizate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Consecințele</a:t>
            </a:r>
            <a:r>
              <a:rPr lang="en-US" dirty="0" smtClean="0">
                <a:latin typeface="Book Antiqua"/>
                <a:cs typeface="Book Antiqua"/>
              </a:rPr>
              <a:t> se </a:t>
            </a:r>
            <a:r>
              <a:rPr lang="en-US" dirty="0" err="1" smtClean="0">
                <a:latin typeface="Book Antiqua"/>
                <a:cs typeface="Book Antiqua"/>
              </a:rPr>
              <a:t>agravează</a:t>
            </a:r>
            <a:r>
              <a:rPr lang="en-US" dirty="0" smtClean="0">
                <a:latin typeface="Book Antiqua"/>
                <a:cs typeface="Book Antiqua"/>
              </a:rPr>
              <a:t> / </a:t>
            </a:r>
            <a:r>
              <a:rPr lang="en-US" dirty="0" err="1" smtClean="0">
                <a:latin typeface="Book Antiqua"/>
                <a:cs typeface="Book Antiqua"/>
              </a:rPr>
              <a:t>complică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Autoritatea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uneori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poate</a:t>
            </a:r>
            <a:r>
              <a:rPr lang="en-US" dirty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constitui</a:t>
            </a:r>
            <a:r>
              <a:rPr lang="en-US" dirty="0" smtClean="0">
                <a:latin typeface="Book Antiqua"/>
                <a:cs typeface="Book Antiqua"/>
              </a:rPr>
              <a:t> un </a:t>
            </a:r>
            <a:r>
              <a:rPr lang="en-US" dirty="0" err="1" smtClean="0">
                <a:latin typeface="Book Antiqua"/>
                <a:cs typeface="Book Antiqua"/>
              </a:rPr>
              <a:t>stimul</a:t>
            </a:r>
            <a:r>
              <a:rPr lang="en-US" dirty="0" smtClean="0">
                <a:latin typeface="Book Antiqua"/>
                <a:cs typeface="Book Antiqua"/>
              </a:rPr>
              <a:t> trigger </a:t>
            </a:r>
            <a:r>
              <a:rPr lang="en-US" dirty="0" err="1" smtClean="0">
                <a:latin typeface="Book Antiqua"/>
                <a:cs typeface="Book Antiqua"/>
              </a:rPr>
              <a:t>pentru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apariția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trăirilor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traumatice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mr-IN" dirty="0" smtClean="0">
                <a:latin typeface="Book Antiqua"/>
                <a:cs typeface="Book Antiqua"/>
              </a:rPr>
              <a:t>–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mai</a:t>
            </a:r>
            <a:r>
              <a:rPr lang="en-US" dirty="0" smtClean="0">
                <a:latin typeface="Book Antiqua"/>
                <a:cs typeface="Book Antiqua"/>
              </a:rPr>
              <a:t> ales, </a:t>
            </a:r>
            <a:r>
              <a:rPr lang="en-US" dirty="0" err="1" smtClean="0">
                <a:latin typeface="Book Antiqua"/>
                <a:cs typeface="Book Antiqua"/>
              </a:rPr>
              <a:t>neputința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frica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Apar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mecanismele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supraviețuire</a:t>
            </a:r>
            <a:r>
              <a:rPr lang="en-US" dirty="0" smtClean="0">
                <a:latin typeface="Book Antiqua"/>
                <a:cs typeface="Book Antiqua"/>
              </a:rPr>
              <a:t>/ </a:t>
            </a:r>
            <a:r>
              <a:rPr lang="en-US" dirty="0" err="1" smtClean="0">
                <a:latin typeface="Book Antiqua"/>
                <a:cs typeface="Book Antiqua"/>
              </a:rPr>
              <a:t>apărare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Persoana</a:t>
            </a:r>
            <a:r>
              <a:rPr lang="en-US" dirty="0" smtClean="0">
                <a:latin typeface="Book Antiqua"/>
                <a:cs typeface="Book Antiqua"/>
              </a:rPr>
              <a:t> se </a:t>
            </a:r>
            <a:r>
              <a:rPr lang="en-US" dirty="0" err="1" smtClean="0">
                <a:latin typeface="Book Antiqua"/>
                <a:cs typeface="Book Antiqua"/>
              </a:rPr>
              <a:t>modelează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comunică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conformitate</a:t>
            </a:r>
            <a:r>
              <a:rPr lang="en-US" dirty="0" smtClean="0">
                <a:latin typeface="Book Antiqua"/>
                <a:cs typeface="Book Antiqua"/>
              </a:rPr>
              <a:t> cu </a:t>
            </a:r>
            <a:r>
              <a:rPr lang="en-US" dirty="0" err="1" smtClean="0">
                <a:latin typeface="Book Antiqua"/>
                <a:cs typeface="Book Antiqua"/>
              </a:rPr>
              <a:t>contextul</a:t>
            </a:r>
            <a:endParaRPr lang="en-US" dirty="0" smtClean="0">
              <a:latin typeface="Book Antiqua"/>
              <a:cs typeface="Book Antiqua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943027" y="2353374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77378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933"/>
            <a:ext cx="7315200" cy="804333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Ce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împiedică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declarațiile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Ce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știm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este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mai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degrabă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corp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mr-IN" dirty="0" smtClean="0">
                <a:latin typeface="Book Antiqua"/>
                <a:cs typeface="Book Antiqua"/>
              </a:rPr>
              <a:t>–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amintirile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sunt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memoria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corporală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victimei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Pe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termen</a:t>
            </a:r>
            <a:r>
              <a:rPr lang="en-US" dirty="0" smtClean="0">
                <a:latin typeface="Book Antiqua"/>
                <a:cs typeface="Book Antiqua"/>
              </a:rPr>
              <a:t> lung, </a:t>
            </a:r>
            <a:r>
              <a:rPr lang="en-US" dirty="0" err="1" smtClean="0">
                <a:latin typeface="Book Antiqua"/>
                <a:cs typeface="Book Antiqua"/>
              </a:rPr>
              <a:t>interpretarea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senzațiilor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corporale</a:t>
            </a:r>
            <a:r>
              <a:rPr lang="en-US" dirty="0" smtClean="0">
                <a:latin typeface="Book Antiqua"/>
                <a:cs typeface="Book Antiqua"/>
              </a:rPr>
              <a:t> se </a:t>
            </a:r>
            <a:r>
              <a:rPr lang="en-US" dirty="0" err="1" smtClean="0">
                <a:latin typeface="Book Antiqua"/>
                <a:cs typeface="Book Antiqua"/>
              </a:rPr>
              <a:t>modifică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Apar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confuzii</a:t>
            </a:r>
            <a:r>
              <a:rPr lang="en-US" dirty="0" smtClean="0">
                <a:latin typeface="Book Antiqua"/>
                <a:cs typeface="Book Antiqua"/>
              </a:rPr>
              <a:t> de </a:t>
            </a:r>
            <a:r>
              <a:rPr lang="en-US" dirty="0" err="1" smtClean="0">
                <a:latin typeface="Book Antiqua"/>
                <a:cs typeface="Book Antiqua"/>
              </a:rPr>
              <a:t>identitate</a:t>
            </a:r>
            <a:r>
              <a:rPr lang="en-US" dirty="0" smtClean="0">
                <a:latin typeface="Book Antiqua"/>
                <a:cs typeface="Book Antiqua"/>
              </a:rPr>
              <a:t> (cine </a:t>
            </a:r>
            <a:r>
              <a:rPr lang="en-US" dirty="0" err="1" smtClean="0">
                <a:latin typeface="Book Antiqua"/>
                <a:cs typeface="Book Antiqua"/>
              </a:rPr>
              <a:t>sunt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eu</a:t>
            </a:r>
            <a:r>
              <a:rPr lang="en-US" dirty="0" smtClean="0">
                <a:latin typeface="Book Antiqua"/>
                <a:cs typeface="Book Antiqua"/>
              </a:rPr>
              <a:t>?, cine e </a:t>
            </a:r>
            <a:r>
              <a:rPr lang="en-US" dirty="0" err="1" smtClean="0">
                <a:latin typeface="Book Antiqua"/>
                <a:cs typeface="Book Antiqua"/>
              </a:rPr>
              <a:t>celălalt</a:t>
            </a:r>
            <a:r>
              <a:rPr lang="en-US" dirty="0" smtClean="0">
                <a:latin typeface="Book Antiqua"/>
                <a:cs typeface="Book Antiqua"/>
              </a:rPr>
              <a:t>?), de </a:t>
            </a:r>
            <a:r>
              <a:rPr lang="en-US" dirty="0" err="1" smtClean="0">
                <a:latin typeface="Book Antiqua"/>
                <a:cs typeface="Book Antiqua"/>
              </a:rPr>
              <a:t>gândire</a:t>
            </a:r>
            <a:r>
              <a:rPr lang="en-US" dirty="0" smtClean="0">
                <a:latin typeface="Book Antiqua"/>
                <a:cs typeface="Book Antiqua"/>
              </a:rPr>
              <a:t>, </a:t>
            </a:r>
            <a:r>
              <a:rPr lang="en-US" dirty="0" err="1" smtClean="0">
                <a:latin typeface="Book Antiqua"/>
                <a:cs typeface="Book Antiqua"/>
              </a:rPr>
              <a:t>modificări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semnificative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stabilirea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scopurilor</a:t>
            </a:r>
            <a:r>
              <a:rPr lang="en-US" dirty="0" smtClean="0">
                <a:latin typeface="Book Antiqua"/>
                <a:cs typeface="Book Antiqua"/>
              </a:rPr>
              <a:t>, </a:t>
            </a:r>
            <a:r>
              <a:rPr lang="en-US" dirty="0" err="1" smtClean="0">
                <a:latin typeface="Book Antiqua"/>
                <a:cs typeface="Book Antiqua"/>
              </a:rPr>
              <a:t>dorințelor</a:t>
            </a:r>
            <a:r>
              <a:rPr lang="en-US" dirty="0" smtClean="0">
                <a:latin typeface="Book Antiqua"/>
                <a:cs typeface="Book Antiqua"/>
              </a:rPr>
              <a:t>, </a:t>
            </a:r>
            <a:r>
              <a:rPr lang="en-US" dirty="0" err="1" smtClean="0">
                <a:latin typeface="Book Antiqua"/>
                <a:cs typeface="Book Antiqua"/>
              </a:rPr>
              <a:t>în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claritatea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granițelor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dintre</a:t>
            </a:r>
            <a:r>
              <a:rPr lang="en-US" dirty="0" smtClean="0">
                <a:latin typeface="Book Antiqua"/>
                <a:cs typeface="Book Antiqua"/>
              </a:rPr>
              <a:t> interior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exterior, </a:t>
            </a:r>
            <a:r>
              <a:rPr lang="en-US" dirty="0" err="1" smtClean="0">
                <a:latin typeface="Book Antiqua"/>
                <a:cs typeface="Book Antiqua"/>
              </a:rPr>
              <a:t>între</a:t>
            </a:r>
            <a:r>
              <a:rPr lang="en-US" dirty="0" smtClean="0">
                <a:latin typeface="Book Antiqua"/>
                <a:cs typeface="Book Antiqua"/>
              </a:rPr>
              <a:t> sine </a:t>
            </a:r>
            <a:r>
              <a:rPr lang="en-US" dirty="0" err="1" smtClean="0">
                <a:latin typeface="Book Antiqua"/>
                <a:cs typeface="Book Antiqua"/>
              </a:rPr>
              <a:t>și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celălalt</a:t>
            </a:r>
            <a:r>
              <a:rPr lang="en-US" dirty="0" smtClean="0">
                <a:latin typeface="Book Antiqua"/>
                <a:cs typeface="Book Antiqua"/>
              </a:rPr>
              <a:t> (</a:t>
            </a:r>
            <a:r>
              <a:rPr lang="en-US" dirty="0" err="1" smtClean="0">
                <a:latin typeface="Book Antiqua"/>
                <a:cs typeface="Book Antiqua"/>
              </a:rPr>
              <a:t>mai</a:t>
            </a:r>
            <a:r>
              <a:rPr lang="en-US" dirty="0" smtClean="0">
                <a:latin typeface="Book Antiqua"/>
                <a:cs typeface="Book Antiqua"/>
              </a:rPr>
              <a:t> ales DA / NU, STOP)</a:t>
            </a:r>
            <a:endParaRPr lang="en-US" dirty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943027" y="2353374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20304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918"/>
            <a:ext cx="8229600" cy="1430882"/>
          </a:xfrm>
        </p:spPr>
        <p:txBody>
          <a:bodyPr/>
          <a:lstStyle/>
          <a:p>
            <a:r>
              <a:rPr lang="ro-RO" dirty="0" smtClean="0">
                <a:solidFill>
                  <a:srgbClr val="33CC33"/>
                </a:solidFill>
                <a:latin typeface="Book Antiqua" charset="0"/>
              </a:rPr>
              <a:t>Repere în comunicare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051309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>
                <a:latin typeface="Book Antiqua"/>
                <a:cs typeface="Book Antiqua"/>
              </a:rPr>
              <a:t>Crearea unei atmosfere cât mai securizante</a:t>
            </a:r>
          </a:p>
          <a:p>
            <a:r>
              <a:rPr lang="ro-RO" dirty="0" smtClean="0">
                <a:latin typeface="Book Antiqua"/>
                <a:cs typeface="Book Antiqua"/>
              </a:rPr>
              <a:t>Construirea relațiilor cu cei cărora li se cer declarații</a:t>
            </a:r>
          </a:p>
          <a:p>
            <a:r>
              <a:rPr lang="ro-RO" dirty="0" smtClean="0">
                <a:latin typeface="Book Antiqua"/>
                <a:cs typeface="Book Antiqua"/>
              </a:rPr>
              <a:t>Clarificarea, scopurilor, rolurilor, efectelor, consecințelor, detaliilor semnificative</a:t>
            </a:r>
          </a:p>
          <a:p>
            <a:r>
              <a:rPr lang="ro-RO" dirty="0" smtClean="0">
                <a:latin typeface="Book Antiqua"/>
                <a:cs typeface="Book Antiqua"/>
              </a:rPr>
              <a:t>Oferira de timp pentru (re)intrare in starea optimă de lucru </a:t>
            </a:r>
            <a:r>
              <a:rPr lang="mr-IN" dirty="0" smtClean="0">
                <a:latin typeface="Book Antiqua"/>
                <a:cs typeface="Book Antiqua"/>
              </a:rPr>
              <a:t>–</a:t>
            </a:r>
            <a:r>
              <a:rPr lang="ro-RO" dirty="0" smtClean="0">
                <a:latin typeface="Book Antiqua"/>
                <a:cs typeface="Book Antiqua"/>
              </a:rPr>
              <a:t> securizare suplimentară</a:t>
            </a:r>
            <a:endParaRPr lang="ro-RO" dirty="0">
              <a:latin typeface="Book Antiqua"/>
              <a:cs typeface="Book Antiqua"/>
            </a:endParaRPr>
          </a:p>
          <a:p>
            <a:r>
              <a:rPr lang="ro-RO" dirty="0" smtClean="0">
                <a:latin typeface="Book Antiqua"/>
                <a:cs typeface="Book Antiqua"/>
              </a:rPr>
              <a:t>Folosirea factorilor de protecție.</a:t>
            </a:r>
            <a:endParaRPr lang="ro-RO" dirty="0">
              <a:latin typeface="Book Antiqua"/>
              <a:cs typeface="Book Antiqua"/>
            </a:endParaRPr>
          </a:p>
          <a:p>
            <a:endParaRPr lang="ro-RO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  <a:p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620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_sprout_on_the_bark_of_a_tre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2600"/>
            <a:ext cx="9144000" cy="40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067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Bookman Old Style"/>
                <a:cs typeface="Bookman Old Style"/>
              </a:rPr>
              <a:t>Mulțumesc</a:t>
            </a:r>
            <a:r>
              <a:rPr lang="en-US" sz="2400" dirty="0" smtClean="0">
                <a:solidFill>
                  <a:srgbClr val="008000"/>
                </a:solidFill>
                <a:latin typeface="Bookman Old Style"/>
                <a:cs typeface="Bookman Old Style"/>
              </a:rPr>
              <a:t>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2484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</a:t>
            </a:r>
            <a:r>
              <a:rPr lang="en-US" sz="2000" b="1" i="1" smtClean="0">
                <a:solidFill>
                  <a:srgbClr val="3366FF"/>
                </a:solidFill>
                <a:latin typeface="Book Antiqua"/>
                <a:cs typeface="Book Antiqua"/>
              </a:rPr>
              <a:t>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454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933"/>
            <a:ext cx="45720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/>
                </a:solidFill>
                <a:latin typeface="Book Antiqua"/>
                <a:cs typeface="Book Antiqua"/>
              </a:rPr>
              <a:t>Psihicul</a:t>
            </a:r>
            <a:r>
              <a:rPr lang="en-US" dirty="0" smtClean="0">
                <a:solidFill>
                  <a:schemeClr val="accent3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Book Antiqua"/>
                <a:cs typeface="Book Antiqua"/>
              </a:rPr>
              <a:t>sănătos</a:t>
            </a:r>
            <a:endParaRPr lang="en-US" dirty="0">
              <a:solidFill>
                <a:schemeClr val="accent3"/>
              </a:solidFill>
              <a:latin typeface="Book Antiqua"/>
              <a:cs typeface="Book Antiqu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sz="2800" dirty="0" err="1" smtClean="0">
                <a:latin typeface="Book Antiqua"/>
                <a:cs typeface="Book Antiqua"/>
              </a:rPr>
              <a:t>Caracteristici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endParaRPr lang="en-US" sz="2800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32288"/>
          </a:xfrm>
        </p:spPr>
        <p:txBody>
          <a:bodyPr/>
          <a:lstStyle/>
          <a:p>
            <a:r>
              <a:rPr lang="ro-RO" sz="2800" dirty="0" smtClean="0">
                <a:latin typeface="Book Antiqua"/>
                <a:cs typeface="Book Antiqua"/>
              </a:rPr>
              <a:t>Energie în mișcare – vitalitate</a:t>
            </a:r>
          </a:p>
          <a:p>
            <a:r>
              <a:rPr lang="ro-RO" sz="2800" dirty="0" smtClean="0">
                <a:latin typeface="Book Antiqua"/>
                <a:cs typeface="Book Antiqua"/>
              </a:rPr>
              <a:t>Stabilitate </a:t>
            </a:r>
          </a:p>
          <a:p>
            <a:r>
              <a:rPr lang="ro-RO" sz="2800" dirty="0" smtClean="0">
                <a:latin typeface="Book Antiqua"/>
                <a:cs typeface="Book Antiqua"/>
              </a:rPr>
              <a:t>Coerență</a:t>
            </a:r>
          </a:p>
          <a:p>
            <a:r>
              <a:rPr lang="ro-RO" sz="2800" dirty="0" smtClean="0">
                <a:latin typeface="Book Antiqua"/>
                <a:cs typeface="Book Antiqua"/>
              </a:rPr>
              <a:t>Contact cu realitatea și procesarea realității</a:t>
            </a:r>
          </a:p>
          <a:p>
            <a:r>
              <a:rPr lang="ro-RO" sz="2800" dirty="0" smtClean="0">
                <a:latin typeface="Book Antiqua"/>
                <a:cs typeface="Book Antiqua"/>
              </a:rPr>
              <a:t>Flexibil </a:t>
            </a:r>
          </a:p>
          <a:p>
            <a:r>
              <a:rPr lang="ro-RO" sz="2800" dirty="0" smtClean="0">
                <a:latin typeface="Book Antiqua"/>
                <a:cs typeface="Book Antiqua"/>
              </a:rPr>
              <a:t>Expresiv </a:t>
            </a:r>
            <a:endParaRPr lang="ro-RO" sz="2800" dirty="0">
              <a:latin typeface="Book Antiqua"/>
              <a:cs typeface="Book Antiqu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639762"/>
          </a:xfrm>
        </p:spPr>
        <p:txBody>
          <a:bodyPr/>
          <a:lstStyle/>
          <a:p>
            <a:pPr algn="r"/>
            <a:r>
              <a:rPr lang="en-US" dirty="0" smtClean="0"/>
              <a:t>CERCETĂTORI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951288"/>
          </a:xfrm>
        </p:spPr>
        <p:txBody>
          <a:bodyPr/>
          <a:lstStyle/>
          <a:p>
            <a:pPr marL="0" indent="0" algn="r">
              <a:buNone/>
            </a:pPr>
            <a:r>
              <a:rPr lang="da-DK" sz="2800" dirty="0" smtClean="0">
                <a:latin typeface="Book Antiqua"/>
                <a:cs typeface="Book Antiqua"/>
              </a:rPr>
              <a:t>W</a:t>
            </a:r>
            <a:r>
              <a:rPr lang="da-DK" sz="2800" dirty="0">
                <a:latin typeface="Book Antiqua"/>
                <a:cs typeface="Book Antiqua"/>
              </a:rPr>
              <a:t>. Fiske (1949</a:t>
            </a:r>
            <a:r>
              <a:rPr lang="da-DK" sz="2800" dirty="0" smtClean="0">
                <a:latin typeface="Book Antiqua"/>
                <a:cs typeface="Book Antiqua"/>
              </a:rPr>
              <a:t>)</a:t>
            </a:r>
          </a:p>
          <a:p>
            <a:pPr marL="0" indent="0" algn="r">
              <a:buNone/>
            </a:pPr>
            <a:r>
              <a:rPr lang="en-US" sz="2800" dirty="0">
                <a:latin typeface="Book Antiqua"/>
                <a:cs typeface="Book Antiqua"/>
              </a:rPr>
              <a:t>Norman (1967</a:t>
            </a:r>
            <a:r>
              <a:rPr lang="en-US" sz="2800" dirty="0" smtClean="0">
                <a:latin typeface="Book Antiqua"/>
                <a:cs typeface="Book Antiqua"/>
              </a:rPr>
              <a:t>)</a:t>
            </a:r>
          </a:p>
          <a:p>
            <a:pPr marL="0" indent="0" algn="r">
              <a:buNone/>
            </a:pPr>
            <a:r>
              <a:rPr lang="en-US" sz="2800" dirty="0" smtClean="0">
                <a:latin typeface="Book Antiqua"/>
                <a:cs typeface="Book Antiqua"/>
              </a:rPr>
              <a:t>Smith </a:t>
            </a:r>
            <a:r>
              <a:rPr lang="en-US" sz="2800" dirty="0">
                <a:latin typeface="Book Antiqua"/>
                <a:cs typeface="Book Antiqua"/>
              </a:rPr>
              <a:t>(1967</a:t>
            </a:r>
            <a:r>
              <a:rPr lang="en-US" sz="2800" dirty="0" smtClean="0">
                <a:latin typeface="Book Antiqua"/>
                <a:cs typeface="Book Antiqua"/>
              </a:rPr>
              <a:t>) </a:t>
            </a:r>
          </a:p>
          <a:p>
            <a:pPr marL="0" indent="0" algn="r">
              <a:buNone/>
            </a:pPr>
            <a:r>
              <a:rPr lang="en-US" sz="2800" dirty="0" smtClean="0">
                <a:latin typeface="Book Antiqua"/>
                <a:cs typeface="Book Antiqua"/>
              </a:rPr>
              <a:t>Goldberg </a:t>
            </a:r>
            <a:r>
              <a:rPr lang="en-US" sz="2800" dirty="0">
                <a:latin typeface="Book Antiqua"/>
                <a:cs typeface="Book Antiqua"/>
              </a:rPr>
              <a:t>(1981</a:t>
            </a:r>
            <a:r>
              <a:rPr lang="en-US" sz="2800" dirty="0" smtClean="0">
                <a:latin typeface="Book Antiqua"/>
                <a:cs typeface="Book Antiqua"/>
              </a:rPr>
              <a:t>) </a:t>
            </a:r>
          </a:p>
          <a:p>
            <a:pPr marL="0" indent="0" algn="r">
              <a:buNone/>
            </a:pPr>
            <a:r>
              <a:rPr lang="en-US" sz="2800" dirty="0" smtClean="0">
                <a:latin typeface="Book Antiqua"/>
                <a:cs typeface="Book Antiqua"/>
              </a:rPr>
              <a:t>McCrae </a:t>
            </a:r>
            <a:r>
              <a:rPr lang="en-US" sz="2800" dirty="0">
                <a:latin typeface="Book Antiqua"/>
                <a:cs typeface="Book Antiqua"/>
              </a:rPr>
              <a:t>&amp; Costa (1987</a:t>
            </a:r>
            <a:r>
              <a:rPr lang="en-US" sz="2800" dirty="0" smtClean="0">
                <a:latin typeface="Book Antiqua"/>
                <a:cs typeface="Book Antiqua"/>
              </a:rPr>
              <a:t>)</a:t>
            </a:r>
          </a:p>
          <a:p>
            <a:pPr marL="0" indent="0" algn="r">
              <a:buNone/>
            </a:pPr>
            <a:r>
              <a:rPr lang="en-US" sz="2800" dirty="0" smtClean="0">
                <a:latin typeface="Book Antiqua"/>
                <a:cs typeface="Book Antiqua"/>
              </a:rPr>
              <a:t>Daniel Siegel (2010)</a:t>
            </a:r>
          </a:p>
          <a:p>
            <a:pPr marL="0" indent="0" algn="r">
              <a:buNone/>
            </a:pPr>
            <a:r>
              <a:rPr lang="en-US" sz="2800" dirty="0" smtClean="0">
                <a:latin typeface="Book Antiqua"/>
                <a:cs typeface="Book Antiqua"/>
              </a:rPr>
              <a:t>Franz </a:t>
            </a:r>
            <a:r>
              <a:rPr lang="en-US" sz="2800" dirty="0" err="1" smtClean="0">
                <a:latin typeface="Book Antiqua"/>
                <a:cs typeface="Book Antiqua"/>
              </a:rPr>
              <a:t>Ruppert</a:t>
            </a:r>
            <a:r>
              <a:rPr lang="en-US" sz="2800" dirty="0" smtClean="0">
                <a:latin typeface="Book Antiqua"/>
                <a:cs typeface="Book Antiqua"/>
              </a:rPr>
              <a:t> (2014)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13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This publication has been produced with the financial support of the Justice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of the European Union. The contents of this publication are the sole responsibility of the author and can in no way be taken to reflect the views of the European Commission</a:t>
            </a:r>
            <a:endParaRPr lang="en-US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44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1722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  <a:latin typeface="Book Antiqua"/>
                <a:cs typeface="Book Antiqua"/>
              </a:rPr>
              <a:t>Forța</a:t>
            </a:r>
            <a:r>
              <a:rPr lang="en-US" dirty="0" smtClean="0">
                <a:solidFill>
                  <a:srgbClr val="008000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Book Antiqua"/>
                <a:cs typeface="Book Antiqua"/>
              </a:rPr>
              <a:t>vieții</a:t>
            </a:r>
            <a:endParaRPr lang="en-US" dirty="0">
              <a:solidFill>
                <a:srgbClr val="008000"/>
              </a:solidFill>
              <a:latin typeface="Book Antiqua"/>
              <a:cs typeface="Book Antiqu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96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400"/>
            <a:ext cx="4648200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98FA79"/>
                </a:solidFill>
                <a:latin typeface="Book Antiqua"/>
                <a:cs typeface="Book Antiqua"/>
              </a:rPr>
              <a:t>Psihicul</a:t>
            </a:r>
            <a:r>
              <a:rPr lang="en-US" dirty="0" smtClean="0">
                <a:solidFill>
                  <a:srgbClr val="98FA79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rgbClr val="98FA79"/>
                </a:solidFill>
                <a:latin typeface="Book Antiqua"/>
                <a:cs typeface="Book Antiqua"/>
              </a:rPr>
              <a:t>sănătos</a:t>
            </a:r>
            <a:endParaRPr lang="en-US" dirty="0">
              <a:solidFill>
                <a:srgbClr val="98FA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98FA79"/>
                </a:solidFill>
                <a:latin typeface="Book Antiqua"/>
                <a:cs typeface="Book Antiqua"/>
              </a:rPr>
              <a:t>Deschidere</a:t>
            </a:r>
            <a:r>
              <a:rPr lang="ro-RO" dirty="0" smtClean="0">
                <a:latin typeface="Book Antiqua"/>
                <a:cs typeface="Book Antiqua"/>
              </a:rPr>
              <a:t>, curiozitate </a:t>
            </a:r>
          </a:p>
          <a:p>
            <a:r>
              <a:rPr lang="ro-RO" dirty="0" smtClean="0">
                <a:latin typeface="Book Antiqua"/>
                <a:cs typeface="Book Antiqua"/>
              </a:rPr>
              <a:t>Procesarea informației</a:t>
            </a:r>
            <a:endParaRPr lang="ro-RO" dirty="0" smtClean="0">
              <a:solidFill>
                <a:srgbClr val="9BBB59"/>
              </a:solidFill>
              <a:latin typeface="Book Antiqua"/>
              <a:cs typeface="Book Antiqua"/>
            </a:endParaRPr>
          </a:p>
          <a:p>
            <a:r>
              <a:rPr lang="ro-RO" b="1" dirty="0" smtClean="0">
                <a:solidFill>
                  <a:srgbClr val="98FA79"/>
                </a:solidFill>
                <a:latin typeface="Book Antiqua"/>
                <a:cs typeface="Book Antiqua"/>
              </a:rPr>
              <a:t>Claritate</a:t>
            </a:r>
            <a:r>
              <a:rPr lang="ro-RO" dirty="0" smtClean="0">
                <a:latin typeface="Book Antiqua"/>
                <a:cs typeface="Book Antiqua"/>
              </a:rPr>
              <a:t> – distingerea dintre lumea internă și cea externă, dintre realitatea subiectivă și cea obiectivă</a:t>
            </a:r>
          </a:p>
          <a:p>
            <a:r>
              <a:rPr lang="ro-RO" dirty="0" smtClean="0">
                <a:latin typeface="Book Antiqua"/>
                <a:cs typeface="Book Antiqua"/>
              </a:rPr>
              <a:t>Bune </a:t>
            </a:r>
            <a:r>
              <a:rPr lang="ro-RO" b="1" dirty="0" smtClean="0">
                <a:solidFill>
                  <a:srgbClr val="98FA79"/>
                </a:solidFill>
                <a:latin typeface="Book Antiqua"/>
                <a:cs typeface="Book Antiqua"/>
              </a:rPr>
              <a:t>relații</a:t>
            </a:r>
            <a:r>
              <a:rPr lang="ro-RO" dirty="0" smtClean="0">
                <a:solidFill>
                  <a:srgbClr val="98FA79"/>
                </a:solidFill>
                <a:latin typeface="Book Antiqua"/>
                <a:cs typeface="Book Antiqua"/>
              </a:rPr>
              <a:t> </a:t>
            </a:r>
            <a:r>
              <a:rPr lang="ro-RO" dirty="0" smtClean="0">
                <a:latin typeface="Book Antiqua"/>
                <a:cs typeface="Book Antiqua"/>
              </a:rPr>
              <a:t>– </a:t>
            </a:r>
            <a:r>
              <a:rPr lang="ro-RO" dirty="0" smtClean="0">
                <a:solidFill>
                  <a:srgbClr val="98FA79"/>
                </a:solidFill>
                <a:latin typeface="Book Antiqua"/>
                <a:cs typeface="Book Antiqua"/>
              </a:rPr>
              <a:t>contact</a:t>
            </a:r>
            <a:r>
              <a:rPr lang="ro-RO" dirty="0" smtClean="0">
                <a:latin typeface="Book Antiqua"/>
                <a:cs typeface="Book Antiqua"/>
              </a:rPr>
              <a:t> cu sine și cu alții</a:t>
            </a:r>
          </a:p>
          <a:p>
            <a:r>
              <a:rPr lang="ro-RO" b="1" dirty="0" smtClean="0">
                <a:solidFill>
                  <a:srgbClr val="98FA79"/>
                </a:solidFill>
                <a:latin typeface="Book Antiqua"/>
                <a:cs typeface="Book Antiqua"/>
              </a:rPr>
              <a:t>Reglare</a:t>
            </a:r>
            <a:r>
              <a:rPr lang="ro-RO" dirty="0" smtClean="0">
                <a:latin typeface="Book Antiqua"/>
                <a:cs typeface="Book Antiqua"/>
              </a:rPr>
              <a:t> (funcții, emoții, stres, dezvoltare)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6096000"/>
            <a:ext cx="35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  <a:latin typeface="Book Antiqua"/>
                <a:cs typeface="Book Antiqua"/>
              </a:rPr>
              <a:t>Dr. Diana Vasile, 2017</a:t>
            </a:r>
            <a:endParaRPr lang="en-US" sz="2000" b="1" i="1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8605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609600"/>
          </a:xfrm>
        </p:spPr>
        <p:txBody>
          <a:bodyPr/>
          <a:lstStyle/>
          <a:p>
            <a:r>
              <a:rPr lang="ro-RO" sz="3200" b="1" dirty="0" smtClean="0">
                <a:solidFill>
                  <a:srgbClr val="3366FF"/>
                </a:solidFill>
                <a:latin typeface="Book Antiqua" charset="0"/>
              </a:rPr>
              <a:t>O C E A N (5 factori de personalitate)</a:t>
            </a:r>
            <a:endParaRPr lang="en-US" sz="3200" b="1" dirty="0">
              <a:solidFill>
                <a:srgbClr val="3366FF"/>
              </a:solidFill>
              <a:latin typeface="Book Antiqua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533400" y="762000"/>
            <a:ext cx="8305800" cy="5943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3366FF"/>
                </a:solidFill>
                <a:latin typeface="Book Antiqua"/>
                <a:cs typeface="Book Antiqua"/>
              </a:rPr>
              <a:t>Deschiderea la experiențe </a:t>
            </a: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(</a:t>
            </a:r>
            <a:r>
              <a:rPr lang="en-US" sz="2000" dirty="0" err="1" smtClean="0">
                <a:latin typeface="Book Antiqua"/>
                <a:cs typeface="Book Antiqua"/>
              </a:rPr>
              <a:t>deschiși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spre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simțuri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dispoziție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pentru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nou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și</a:t>
            </a:r>
            <a:r>
              <a:rPr lang="en-US" sz="2000" dirty="0" smtClean="0">
                <a:latin typeface="Book Antiqua"/>
                <a:cs typeface="Book Antiqua"/>
              </a:rPr>
              <a:t> insight, o </a:t>
            </a:r>
            <a:r>
              <a:rPr lang="en-US" sz="2000" dirty="0" err="1" smtClean="0">
                <a:latin typeface="Book Antiqua"/>
                <a:cs typeface="Book Antiqua"/>
              </a:rPr>
              <a:t>largă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arie</a:t>
            </a:r>
            <a:r>
              <a:rPr lang="en-US" sz="2000" dirty="0" smtClean="0">
                <a:latin typeface="Book Antiqua"/>
                <a:cs typeface="Book Antiqua"/>
              </a:rPr>
              <a:t> de </a:t>
            </a:r>
            <a:r>
              <a:rPr lang="en-US" sz="2000" dirty="0" err="1" smtClean="0">
                <a:latin typeface="Book Antiqua"/>
                <a:cs typeface="Book Antiqua"/>
              </a:rPr>
              <a:t>interese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intelectuale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artistice</a:t>
            </a: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)</a:t>
            </a:r>
          </a:p>
          <a:p>
            <a:pPr>
              <a:buFont typeface="Arial" charset="0"/>
              <a:buNone/>
            </a:pPr>
            <a:endParaRPr lang="ro-RO" sz="2000" dirty="0">
              <a:solidFill>
                <a:srgbClr val="FF6600"/>
              </a:solidFill>
              <a:latin typeface="Book Antiqua"/>
              <a:cs typeface="Book Antiqua"/>
            </a:endParaRP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3366FF"/>
                </a:solidFill>
                <a:latin typeface="Book Antiqua"/>
                <a:cs typeface="Book Antiqua"/>
              </a:rPr>
              <a:t>Conștiinciozitate</a:t>
            </a:r>
            <a:endParaRPr lang="ro-RO" sz="2000" dirty="0" smtClean="0">
              <a:solidFill>
                <a:srgbClr val="FF6600"/>
              </a:solidFill>
              <a:latin typeface="Book Antiqua"/>
              <a:cs typeface="Book Antiqua"/>
            </a:endParaRP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(</a:t>
            </a:r>
            <a:r>
              <a:rPr lang="en-US" sz="2000" dirty="0" err="1" smtClean="0">
                <a:latin typeface="Book Antiqua"/>
                <a:cs typeface="Book Antiqua"/>
              </a:rPr>
              <a:t>ordine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>
                <a:latin typeface="Book Antiqua"/>
                <a:cs typeface="Book Antiqua"/>
              </a:rPr>
              <a:t>un bun </a:t>
            </a:r>
            <a:r>
              <a:rPr lang="en-US" sz="2000" dirty="0" smtClean="0">
                <a:latin typeface="Book Antiqua"/>
                <a:cs typeface="Book Antiqua"/>
              </a:rPr>
              <a:t>control al </a:t>
            </a:r>
            <a:r>
              <a:rPr lang="en-US" sz="2000" dirty="0" err="1" smtClean="0">
                <a:latin typeface="Book Antiqua"/>
                <a:cs typeface="Book Antiqua"/>
              </a:rPr>
              <a:t>impulsului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și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comportamente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direcționate</a:t>
            </a:r>
            <a:r>
              <a:rPr lang="en-US" sz="2000" dirty="0" smtClean="0">
                <a:latin typeface="Book Antiqua"/>
                <a:cs typeface="Book Antiqua"/>
              </a:rPr>
              <a:t> de </a:t>
            </a:r>
            <a:r>
              <a:rPr lang="en-US" sz="2000" dirty="0" err="1" smtClean="0">
                <a:latin typeface="Book Antiqua"/>
                <a:cs typeface="Book Antiqua"/>
              </a:rPr>
              <a:t>scop</a:t>
            </a: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)</a:t>
            </a:r>
          </a:p>
          <a:p>
            <a:pPr>
              <a:buFont typeface="Arial" charset="0"/>
              <a:buNone/>
            </a:pPr>
            <a:endParaRPr lang="ro-RO" sz="2000" dirty="0">
              <a:solidFill>
                <a:srgbClr val="FF6600"/>
              </a:solidFill>
              <a:latin typeface="Book Antiqua"/>
              <a:cs typeface="Book Antiqua"/>
            </a:endParaRP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3366FF"/>
                </a:solidFill>
                <a:latin typeface="Book Antiqua"/>
                <a:cs typeface="Book Antiqua"/>
              </a:rPr>
              <a:t>Extraversie</a:t>
            </a:r>
            <a:r>
              <a:rPr lang="ro-RO" sz="2000" dirty="0" smtClean="0">
                <a:solidFill>
                  <a:srgbClr val="FF6600"/>
                </a:solidFill>
                <a:latin typeface="Book Antiqua"/>
                <a:cs typeface="Book Antiqua"/>
              </a:rPr>
              <a:t> </a:t>
            </a:r>
          </a:p>
          <a:p>
            <a:pPr>
              <a:buFont typeface="Arial" charset="0"/>
              <a:buNone/>
            </a:pPr>
            <a:r>
              <a:rPr lang="ro-RO" sz="2000" dirty="0" smtClean="0">
                <a:latin typeface="Book Antiqua"/>
                <a:cs typeface="Book Antiqua"/>
              </a:rPr>
              <a:t>(e</a:t>
            </a:r>
            <a:r>
              <a:rPr lang="en-US" sz="2000" dirty="0" err="1" smtClean="0">
                <a:latin typeface="Book Antiqua"/>
                <a:cs typeface="Book Antiqua"/>
              </a:rPr>
              <a:t>xcitabilitate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sociabilitate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dispoziție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către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interacțiune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socială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assertivitate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și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expresivitate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emoțională</a:t>
            </a: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)</a:t>
            </a:r>
          </a:p>
          <a:p>
            <a:pPr>
              <a:buFont typeface="Arial" charset="0"/>
              <a:buNone/>
            </a:pPr>
            <a:endParaRPr lang="ro-RO" sz="2000" dirty="0">
              <a:solidFill>
                <a:srgbClr val="FF6600"/>
              </a:solidFill>
              <a:latin typeface="Book Antiqua"/>
              <a:cs typeface="Book Antiqua"/>
            </a:endParaRP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3366FF"/>
                </a:solidFill>
                <a:latin typeface="Book Antiqua"/>
                <a:cs typeface="Book Antiqua"/>
              </a:rPr>
              <a:t>Agreabilitate </a:t>
            </a:r>
            <a:r>
              <a:rPr lang="ro-RO" sz="2000" dirty="0" smtClean="0">
                <a:solidFill>
                  <a:srgbClr val="FF6600"/>
                </a:solidFill>
                <a:latin typeface="Book Antiqua"/>
                <a:cs typeface="Book Antiqua"/>
              </a:rPr>
              <a:t> </a:t>
            </a: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(</a:t>
            </a:r>
            <a:r>
              <a:rPr lang="en-US" sz="2000" dirty="0" err="1" smtClean="0">
                <a:latin typeface="Book Antiqua"/>
                <a:cs typeface="Book Antiqua"/>
              </a:rPr>
              <a:t>încredere</a:t>
            </a:r>
            <a:r>
              <a:rPr lang="en-US" sz="2000" dirty="0" smtClean="0">
                <a:latin typeface="Book Antiqua"/>
                <a:cs typeface="Book Antiqua"/>
              </a:rPr>
              <a:t>, altruism, </a:t>
            </a:r>
            <a:r>
              <a:rPr lang="en-US" sz="2000" dirty="0" err="1" smtClean="0">
                <a:latin typeface="Book Antiqua"/>
                <a:cs typeface="Book Antiqua"/>
              </a:rPr>
              <a:t>bunătate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afecțiune</a:t>
            </a:r>
            <a:r>
              <a:rPr lang="en-US" sz="2000" dirty="0" smtClean="0">
                <a:latin typeface="Book Antiqua"/>
                <a:cs typeface="Book Antiqua"/>
              </a:rPr>
              <a:t>, </a:t>
            </a:r>
            <a:r>
              <a:rPr lang="en-US" sz="2000" dirty="0" err="1" smtClean="0">
                <a:latin typeface="Book Antiqua"/>
                <a:cs typeface="Book Antiqua"/>
              </a:rPr>
              <a:t>comportamente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prosociale</a:t>
            </a:r>
            <a:r>
              <a:rPr lang="en-US" sz="2000" dirty="0" smtClean="0">
                <a:latin typeface="Book Antiqua"/>
                <a:cs typeface="Book Antiqua"/>
              </a:rPr>
              <a:t>)</a:t>
            </a:r>
          </a:p>
          <a:p>
            <a:pPr>
              <a:buFont typeface="Arial" charset="0"/>
              <a:buNone/>
            </a:pPr>
            <a:endParaRPr lang="ro-RO" sz="2000" dirty="0">
              <a:solidFill>
                <a:srgbClr val="FF6600"/>
              </a:solidFill>
              <a:latin typeface="Book Antiqua"/>
              <a:cs typeface="Book Antiqua"/>
            </a:endParaRP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3366FF"/>
                </a:solidFill>
                <a:latin typeface="Book Antiqua"/>
                <a:cs typeface="Book Antiqua"/>
              </a:rPr>
              <a:t>Nevrotism</a:t>
            </a:r>
            <a:r>
              <a:rPr lang="ro-RO" sz="2000" dirty="0" smtClean="0">
                <a:solidFill>
                  <a:srgbClr val="FF6600"/>
                </a:solidFill>
                <a:latin typeface="Book Antiqua"/>
                <a:cs typeface="Book Antiqua"/>
              </a:rPr>
              <a:t> </a:t>
            </a:r>
          </a:p>
          <a:p>
            <a:pPr>
              <a:buFont typeface="Arial" charset="0"/>
              <a:buNone/>
            </a:pPr>
            <a:r>
              <a:rPr lang="ro-RO" sz="2000" dirty="0" smtClean="0">
                <a:solidFill>
                  <a:srgbClr val="000000"/>
                </a:solidFill>
                <a:latin typeface="Book Antiqua"/>
                <a:cs typeface="Book Antiqua"/>
              </a:rPr>
              <a:t>(stabilitate emoțională, reglarea stresului)</a:t>
            </a:r>
            <a:endParaRPr lang="ro-RO" sz="2000" dirty="0">
              <a:solidFill>
                <a:srgbClr val="FF66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23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8674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Cuvinte</a:t>
            </a:r>
            <a:r>
              <a:rPr lang="en-US" dirty="0" smtClean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Book Antiqua"/>
                <a:cs typeface="Book Antiqua"/>
              </a:rPr>
              <a:t>cheie</a:t>
            </a:r>
            <a:endParaRPr lang="en-US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Realitate</a:t>
            </a:r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  <a:p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  <a:p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Identitate</a:t>
            </a: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clară</a:t>
            </a: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 </a:t>
            </a:r>
          </a:p>
          <a:p>
            <a:endParaRPr lang="en-US" sz="2800" dirty="0" smtClean="0">
              <a:solidFill>
                <a:srgbClr val="3366FF"/>
              </a:solidFill>
              <a:latin typeface="Book Antiqua"/>
              <a:cs typeface="Book Antiqua"/>
            </a:endParaRPr>
          </a:p>
          <a:p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Adaptare</a:t>
            </a:r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rgbClr val="3366FF"/>
              </a:solidFill>
              <a:latin typeface="Book Antiqua"/>
              <a:cs typeface="Book Antiqua"/>
            </a:endParaRPr>
          </a:p>
          <a:p>
            <a:pPr algn="r"/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Reglare</a:t>
            </a:r>
            <a:endParaRPr lang="en-US" sz="2800" dirty="0" smtClean="0">
              <a:solidFill>
                <a:srgbClr val="3366FF"/>
              </a:solidFill>
              <a:latin typeface="Book Antiqua"/>
              <a:cs typeface="Book Antiqua"/>
            </a:endParaRPr>
          </a:p>
          <a:p>
            <a:pPr algn="r"/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  <a:p>
            <a:pPr algn="r"/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Relații</a:t>
            </a:r>
            <a:endParaRPr lang="en-US" sz="2800" dirty="0" smtClean="0">
              <a:solidFill>
                <a:srgbClr val="3366FF"/>
              </a:solidFill>
              <a:latin typeface="Book Antiqua"/>
              <a:cs typeface="Book Antiqua"/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 </a:t>
            </a:r>
          </a:p>
          <a:p>
            <a:pPr algn="r"/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Vitalitate</a:t>
            </a: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 (</a:t>
            </a:r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curgere</a:t>
            </a: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 de </a:t>
            </a:r>
            <a:r>
              <a:rPr lang="en-US" sz="2800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energie</a:t>
            </a:r>
            <a:r>
              <a:rPr lang="en-US" sz="2800" dirty="0" smtClean="0">
                <a:solidFill>
                  <a:srgbClr val="3366FF"/>
                </a:solidFill>
                <a:latin typeface="Book Antiqua"/>
                <a:cs typeface="Book Antiqua"/>
              </a:rPr>
              <a:t>) </a:t>
            </a:r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  <a:p>
            <a:pPr algn="r"/>
            <a:endParaRPr lang="en-US" sz="2800" dirty="0">
              <a:solidFill>
                <a:srgbClr val="3366FF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24311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7694"/>
            <a:ext cx="60198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  <a:latin typeface="Book Antiqua"/>
                <a:cs typeface="Book Antiqua"/>
              </a:rPr>
              <a:t>Personalitate</a:t>
            </a:r>
            <a:r>
              <a:rPr lang="en-US" dirty="0" smtClean="0">
                <a:solidFill>
                  <a:srgbClr val="008000"/>
                </a:solidFill>
                <a:latin typeface="Book Antiqua"/>
                <a:cs typeface="Book Antiqua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Book Antiqua"/>
                <a:cs typeface="Book Antiqua"/>
              </a:rPr>
              <a:t>unică</a:t>
            </a:r>
            <a:endParaRPr lang="en-US" dirty="0">
              <a:solidFill>
                <a:srgbClr val="008000"/>
              </a:solidFill>
              <a:latin typeface="Book Antiqua"/>
              <a:cs typeface="Book Antiqu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438400"/>
            <a:ext cx="82296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7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9749</TotalTime>
  <Words>2042</Words>
  <Application>Microsoft Office PowerPoint</Application>
  <PresentationFormat>On-screen Show (4:3)</PresentationFormat>
  <Paragraphs>342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 Unicode MS</vt:lpstr>
      <vt:lpstr>ＭＳ Ｐゴシック</vt:lpstr>
      <vt:lpstr>Arial</vt:lpstr>
      <vt:lpstr>Book Antiqua</vt:lpstr>
      <vt:lpstr>Bookman Old Style</vt:lpstr>
      <vt:lpstr>Calibri</vt:lpstr>
      <vt:lpstr>Mangal</vt:lpstr>
      <vt:lpstr>Times New Roman</vt:lpstr>
      <vt:lpstr>Office Theme</vt:lpstr>
      <vt:lpstr>  Trauma și impactul acesteia asupra capacității victimei de a declara detaliat, complet, în cadrul procesului penal Training  20-21 Octombrie 2017 Bucuresti, Romania  Proiect  STRENGTHENING LAWYERS LEGAL KNOWLEDGE AND COOPERATION WITH PROSECUTORS AND JUDGES, TO PROTECT VICTIMS OF HUMAN TRAFFICKING RIGHTS IN THE JUDICIAL PROCEEDINGS JUST/2015/JTRA/AG/EJTR/8686 Finanțat de Programul Justiție al Uniunii Europene </vt:lpstr>
      <vt:lpstr>Despre ce vorbim,  cu ce lucrăm</vt:lpstr>
      <vt:lpstr>Formarea mea</vt:lpstr>
      <vt:lpstr>Psihicul sănătos</vt:lpstr>
      <vt:lpstr>Forța vieții</vt:lpstr>
      <vt:lpstr>Psihicul sănătos</vt:lpstr>
      <vt:lpstr>O C E A N (5 factori de personalitate)</vt:lpstr>
      <vt:lpstr>Cuvinte cheie</vt:lpstr>
      <vt:lpstr>Personalitate unică</vt:lpstr>
      <vt:lpstr>Stres vs. traumă</vt:lpstr>
      <vt:lpstr>A declara complet și detaliat - ce este necesar -</vt:lpstr>
      <vt:lpstr>Trauma</vt:lpstr>
      <vt:lpstr>Trauma psihică</vt:lpstr>
      <vt:lpstr>Cuvinte cheie</vt:lpstr>
      <vt:lpstr>Ce este diferit ?</vt:lpstr>
      <vt:lpstr>Traumele relaționale (1)</vt:lpstr>
      <vt:lpstr>Traumele relaționale (2)</vt:lpstr>
      <vt:lpstr>Traumele relaționale (3)</vt:lpstr>
      <vt:lpstr>Trauma – efectul agresiunii (2)</vt:lpstr>
      <vt:lpstr>Traumatizarea / agresiunea</vt:lpstr>
      <vt:lpstr>Situaţia traumatică</vt:lpstr>
      <vt:lpstr>6 traume centrale F. Macnab</vt:lpstr>
      <vt:lpstr>4 tipuri de traume - F. Ruppert</vt:lpstr>
      <vt:lpstr>Traumatizare cumulativă</vt:lpstr>
      <vt:lpstr>Reacţii la traumatizare</vt:lpstr>
      <vt:lpstr>Reacţii la traumatizare</vt:lpstr>
      <vt:lpstr>        Neurobiologia traumei= Neurobiologia fricii</vt:lpstr>
      <vt:lpstr>Fazele procesului traumatic  Fischer şi Riedesser, 1998</vt:lpstr>
      <vt:lpstr>PowerPoint Presentation</vt:lpstr>
      <vt:lpstr>Splitarea psihică în traumatizare</vt:lpstr>
      <vt:lpstr>Partea sănătoasă</vt:lpstr>
      <vt:lpstr>Partea traumatizată /rănită</vt:lpstr>
      <vt:lpstr>Partea supravieţuitoare</vt:lpstr>
      <vt:lpstr>Identitatea ?</vt:lpstr>
      <vt:lpstr>Splitarea V - A </vt:lpstr>
      <vt:lpstr>Consecințe</vt:lpstr>
      <vt:lpstr>Ce împiedică declarațiile</vt:lpstr>
      <vt:lpstr>Repere în comunicare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FDD</dc:creator>
  <cp:lastModifiedBy>Silvia</cp:lastModifiedBy>
  <cp:revision>158</cp:revision>
  <dcterms:created xsi:type="dcterms:W3CDTF">2014-10-22T08:10:15Z</dcterms:created>
  <dcterms:modified xsi:type="dcterms:W3CDTF">2018-03-30T14:30:37Z</dcterms:modified>
</cp:coreProperties>
</file>